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handoutMasterIdLst>
    <p:handoutMasterId r:id="rId48"/>
  </p:handoutMasterIdLst>
  <p:sldIdLst>
    <p:sldId id="275" r:id="rId2"/>
    <p:sldId id="281" r:id="rId3"/>
    <p:sldId id="267" r:id="rId4"/>
    <p:sldId id="268" r:id="rId5"/>
    <p:sldId id="274" r:id="rId6"/>
    <p:sldId id="285" r:id="rId7"/>
    <p:sldId id="288" r:id="rId8"/>
    <p:sldId id="319" r:id="rId9"/>
    <p:sldId id="282" r:id="rId10"/>
    <p:sldId id="320" r:id="rId11"/>
    <p:sldId id="286" r:id="rId12"/>
    <p:sldId id="287" r:id="rId13"/>
    <p:sldId id="289" r:id="rId14"/>
    <p:sldId id="290" r:id="rId15"/>
    <p:sldId id="291" r:id="rId16"/>
    <p:sldId id="321" r:id="rId17"/>
    <p:sldId id="322" r:id="rId18"/>
    <p:sldId id="323" r:id="rId19"/>
    <p:sldId id="324" r:id="rId20"/>
    <p:sldId id="325" r:id="rId21"/>
    <p:sldId id="326" r:id="rId22"/>
    <p:sldId id="327" r:id="rId23"/>
    <p:sldId id="328" r:id="rId24"/>
    <p:sldId id="329" r:id="rId25"/>
    <p:sldId id="330" r:id="rId26"/>
    <p:sldId id="331" r:id="rId27"/>
    <p:sldId id="332" r:id="rId28"/>
    <p:sldId id="301" r:id="rId29"/>
    <p:sldId id="302" r:id="rId30"/>
    <p:sldId id="303" r:id="rId31"/>
    <p:sldId id="304" r:id="rId32"/>
    <p:sldId id="305" r:id="rId33"/>
    <p:sldId id="306" r:id="rId34"/>
    <p:sldId id="307" r:id="rId35"/>
    <p:sldId id="308" r:id="rId36"/>
    <p:sldId id="309" r:id="rId37"/>
    <p:sldId id="310" r:id="rId38"/>
    <p:sldId id="311" r:id="rId39"/>
    <p:sldId id="312" r:id="rId40"/>
    <p:sldId id="313" r:id="rId41"/>
    <p:sldId id="314" r:id="rId42"/>
    <p:sldId id="315" r:id="rId43"/>
    <p:sldId id="333" r:id="rId44"/>
    <p:sldId id="334" r:id="rId45"/>
    <p:sldId id="335" r:id="rId46"/>
    <p:sldId id="336" r:id="rId47"/>
  </p:sldIdLst>
  <p:sldSz cx="9144000" cy="5143500" type="screen16x9"/>
  <p:notesSz cx="6858000" cy="9144000"/>
  <p:custDataLst>
    <p:tags r:id="rId49"/>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 uri="{2D200454-40CA-4A62-9FC3-DE9A4176ACB9}">
      <p15:notes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om Lochhaas" initials="TL" lastIdx="7" clrIdx="0"/>
  <p:cmAuthor id="1" name="Gretchen Quillin" initials="GQ" lastIdx="5" clrIdx="1">
    <p:extLst/>
  </p:cmAuthor>
  <p:cmAuthor id="2" name="Gabriella" initials="G" lastIdx="5"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AA44"/>
    <a:srgbClr val="ADAEAC"/>
    <a:srgbClr val="00467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17" autoAdjust="0"/>
    <p:restoredTop sz="94660"/>
  </p:normalViewPr>
  <p:slideViewPr>
    <p:cSldViewPr snapToGrid="0" snapToObjects="1">
      <p:cViewPr>
        <p:scale>
          <a:sx n="140" d="100"/>
          <a:sy n="140" d="100"/>
        </p:scale>
        <p:origin x="-720" y="-252"/>
      </p:cViewPr>
      <p:guideLst>
        <p:guide orient="horz" pos="162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54" d="100"/>
          <a:sy n="54" d="100"/>
        </p:scale>
        <p:origin x="2820"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311012E-4B2E-4B11-B407-F0A90431F52E}" type="datetimeFigureOut">
              <a:rPr lang="en-US" smtClean="0"/>
              <a:t>2/16/2016</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46CEBBF-AB89-4A19-95DA-5CA543F13025}" type="slidenum">
              <a:rPr lang="en-US" smtClean="0"/>
              <a:t>‹#›</a:t>
            </a:fld>
            <a:endParaRPr lang="en-US" dirty="0"/>
          </a:p>
        </p:txBody>
      </p:sp>
    </p:spTree>
    <p:extLst>
      <p:ext uri="{BB962C8B-B14F-4D97-AF65-F5344CB8AC3E}">
        <p14:creationId xmlns:p14="http://schemas.microsoft.com/office/powerpoint/2010/main" val="72280872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emf"/><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emf"/><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665"/>
            <a:ext cx="9173447" cy="5154547"/>
          </a:xfrm>
          <a:prstGeom prst="rect">
            <a:avLst/>
          </a:prstGeom>
          <a:noFill/>
          <a:ln>
            <a:noFill/>
          </a:ln>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4665"/>
            <a:ext cx="4152661" cy="2153231"/>
          </a:xfrm>
          <a:prstGeom prst="rect">
            <a:avLst/>
          </a:prstGeom>
        </p:spPr>
      </p:pic>
      <p:pic>
        <p:nvPicPr>
          <p:cNvPr id="11" name="Picture 10" descr="NSC logo_4C halo_reg mark-green.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31309" y="669115"/>
            <a:ext cx="843137" cy="843137"/>
          </a:xfrm>
          <a:prstGeom prst="rect">
            <a:avLst/>
          </a:prstGeom>
        </p:spPr>
      </p:pic>
      <p:pic>
        <p:nvPicPr>
          <p:cNvPr id="12" name="Picture 11" descr="NSC_In-it-for-Life_BLK_endash.eps"/>
          <p:cNvPicPr>
            <a:picLocks noChangeAspect="1"/>
          </p:cNvPicPr>
          <p:nvPr userDrawn="1"/>
        </p:nvPicPr>
        <p:blipFill>
          <a:blip r:embed="rId5" cstate="print">
            <a:alphaModFix amt="61000"/>
            <a:extLst>
              <a:ext uri="{28A0092B-C50C-407E-A947-70E740481C1C}">
                <a14:useLocalDpi xmlns:a14="http://schemas.microsoft.com/office/drawing/2010/main"/>
              </a:ext>
            </a:extLst>
          </a:blip>
          <a:stretch>
            <a:fillRect/>
          </a:stretch>
        </p:blipFill>
        <p:spPr>
          <a:xfrm>
            <a:off x="6825584" y="4462050"/>
            <a:ext cx="1419226" cy="107950"/>
          </a:xfrm>
          <a:prstGeom prst="rect">
            <a:avLst/>
          </a:prstGeom>
        </p:spPr>
      </p:pic>
      <p:sp>
        <p:nvSpPr>
          <p:cNvPr id="2" name="Title 1"/>
          <p:cNvSpPr>
            <a:spLocks noGrp="1"/>
          </p:cNvSpPr>
          <p:nvPr>
            <p:ph type="ctrTitle"/>
          </p:nvPr>
        </p:nvSpPr>
        <p:spPr>
          <a:xfrm>
            <a:off x="1098409" y="2213117"/>
            <a:ext cx="6964604" cy="1661267"/>
          </a:xfrm>
        </p:spPr>
        <p:txBody>
          <a:bodyPr anchor="t">
            <a:noAutofit/>
          </a:bodyPr>
          <a:lstStyle>
            <a:lvl1pPr>
              <a:defRPr sz="4800">
                <a:solidFill>
                  <a:srgbClr val="00467F"/>
                </a:solidFill>
              </a:defRPr>
            </a:lvl1pPr>
          </a:lstStyle>
          <a:p>
            <a:r>
              <a:rPr lang="en-US" dirty="0" smtClean="0"/>
              <a:t>Click to edit Master title style</a:t>
            </a:r>
            <a:endParaRPr lang="en-US" dirty="0"/>
          </a:p>
        </p:txBody>
      </p:sp>
      <p:sp>
        <p:nvSpPr>
          <p:cNvPr id="10" name="Rectangle 9"/>
          <p:cNvSpPr/>
          <p:nvPr userDrawn="1"/>
        </p:nvSpPr>
        <p:spPr>
          <a:xfrm>
            <a:off x="1153623" y="1922804"/>
            <a:ext cx="1570128" cy="283984"/>
          </a:xfrm>
          <a:prstGeom prst="rect">
            <a:avLst/>
          </a:prstGeom>
          <a:solidFill>
            <a:srgbClr val="0046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0" dirty="0" smtClean="0"/>
              <a:t>LESSON 26</a:t>
            </a:r>
            <a:endParaRPr lang="en-US" b="0" dirty="0"/>
          </a:p>
        </p:txBody>
      </p:sp>
    </p:spTree>
    <p:extLst>
      <p:ext uri="{BB962C8B-B14F-4D97-AF65-F5344CB8AC3E}">
        <p14:creationId xmlns:p14="http://schemas.microsoft.com/office/powerpoint/2010/main" val="2037035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7" name="Picture 7"/>
          <p:cNvPicPr>
            <a:picLocks noChangeAspect="1"/>
          </p:cNvPicPr>
          <p:nvPr userDrawn="1"/>
        </p:nvPicPr>
        <p:blipFill rotWithShape="1">
          <a:blip r:embed="rId2" cstate="print">
            <a:alphaModFix amt="43000"/>
            <a:extLst>
              <a:ext uri="{28A0092B-C50C-407E-A947-70E740481C1C}">
                <a14:useLocalDpi xmlns:a14="http://schemas.microsoft.com/office/drawing/2010/main"/>
              </a:ext>
            </a:extLst>
          </a:blip>
          <a:srcRect t="6666"/>
          <a:stretch/>
        </p:blipFill>
        <p:spPr bwMode="auto">
          <a:xfrm>
            <a:off x="1" y="-58433"/>
            <a:ext cx="3515947" cy="1071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4"/>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A1B6897-E687-3C40-B57E-83B9FB4A1DCE}" type="slidenum">
              <a:rPr lang="en-US" smtClean="0"/>
              <a:t>‹#›</a:t>
            </a:fld>
            <a:endParaRPr lang="en-US" dirty="0"/>
          </a:p>
        </p:txBody>
      </p:sp>
    </p:spTree>
    <p:extLst>
      <p:ext uri="{BB962C8B-B14F-4D97-AF65-F5344CB8AC3E}">
        <p14:creationId xmlns:p14="http://schemas.microsoft.com/office/powerpoint/2010/main" val="29215103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7" name="Picture 7"/>
          <p:cNvPicPr>
            <a:picLocks noChangeAspect="1"/>
          </p:cNvPicPr>
          <p:nvPr userDrawn="1"/>
        </p:nvPicPr>
        <p:blipFill rotWithShape="1">
          <a:blip r:embed="rId2" cstate="print">
            <a:alphaModFix amt="43000"/>
            <a:extLst>
              <a:ext uri="{28A0092B-C50C-407E-A947-70E740481C1C}">
                <a14:useLocalDpi xmlns:a14="http://schemas.microsoft.com/office/drawing/2010/main"/>
              </a:ext>
            </a:extLst>
          </a:blip>
          <a:srcRect t="6666"/>
          <a:stretch/>
        </p:blipFill>
        <p:spPr bwMode="auto">
          <a:xfrm>
            <a:off x="1" y="-58433"/>
            <a:ext cx="3515947" cy="1071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4"/>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A1B6897-E687-3C40-B57E-83B9FB4A1DCE}" type="slidenum">
              <a:rPr lang="en-US" smtClean="0"/>
              <a:t>‹#›</a:t>
            </a:fld>
            <a:endParaRPr lang="en-US" dirty="0"/>
          </a:p>
        </p:txBody>
      </p:sp>
    </p:spTree>
    <p:extLst>
      <p:ext uri="{BB962C8B-B14F-4D97-AF65-F5344CB8AC3E}">
        <p14:creationId xmlns:p14="http://schemas.microsoft.com/office/powerpoint/2010/main" val="19408478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4"/>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A1B6897-E687-3C40-B57E-83B9FB4A1DCE}" type="slidenum">
              <a:rPr lang="en-US" smtClean="0"/>
              <a:t>‹#›</a:t>
            </a:fld>
            <a:endParaRPr lang="en-US" dirty="0"/>
          </a:p>
        </p:txBody>
      </p:sp>
    </p:spTree>
    <p:extLst>
      <p:ext uri="{BB962C8B-B14F-4D97-AF65-F5344CB8AC3E}">
        <p14:creationId xmlns:p14="http://schemas.microsoft.com/office/powerpoint/2010/main" val="18257758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4"/>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A1B6897-E687-3C40-B57E-83B9FB4A1DCE}" type="slidenum">
              <a:rPr lang="en-US" smtClean="0"/>
              <a:t>‹#›</a:t>
            </a:fld>
            <a:endParaRPr lang="en-US" dirty="0"/>
          </a:p>
        </p:txBody>
      </p:sp>
    </p:spTree>
    <p:extLst>
      <p:ext uri="{BB962C8B-B14F-4D97-AF65-F5344CB8AC3E}">
        <p14:creationId xmlns:p14="http://schemas.microsoft.com/office/powerpoint/2010/main" val="36949926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665"/>
            <a:ext cx="9173447" cy="5154547"/>
          </a:xfrm>
          <a:prstGeom prst="rect">
            <a:avLst/>
          </a:prstGeom>
          <a:noFill/>
          <a:ln>
            <a:noFill/>
          </a:ln>
        </p:spPr>
      </p:pic>
      <p:sp>
        <p:nvSpPr>
          <p:cNvPr id="3" name="Slide Number Placeholder 2"/>
          <p:cNvSpPr>
            <a:spLocks noGrp="1"/>
          </p:cNvSpPr>
          <p:nvPr>
            <p:ph type="sldNum" sz="quarter" idx="10"/>
          </p:nvPr>
        </p:nvSpPr>
        <p:spPr/>
        <p:txBody>
          <a:bodyPr/>
          <a:lstStyle/>
          <a:p>
            <a:fld id="{3A1B6897-E687-3C40-B57E-83B9FB4A1DCE}" type="slidenum">
              <a:rPr lang="en-US" smtClean="0"/>
              <a:t>‹#›</a:t>
            </a:fld>
            <a:endParaRPr lang="en-US" dirty="0"/>
          </a:p>
        </p:txBody>
      </p:sp>
      <p:sp>
        <p:nvSpPr>
          <p:cNvPr id="10" name="Title 1"/>
          <p:cNvSpPr>
            <a:spLocks noGrp="1"/>
          </p:cNvSpPr>
          <p:nvPr>
            <p:ph type="ctrTitle"/>
          </p:nvPr>
        </p:nvSpPr>
        <p:spPr>
          <a:xfrm>
            <a:off x="1098409" y="2213117"/>
            <a:ext cx="7173266" cy="1661267"/>
          </a:xfrm>
        </p:spPr>
        <p:txBody>
          <a:bodyPr anchor="t">
            <a:noAutofit/>
          </a:bodyPr>
          <a:lstStyle>
            <a:lvl1pPr>
              <a:defRPr sz="4800">
                <a:solidFill>
                  <a:srgbClr val="00467F"/>
                </a:solidFill>
              </a:defRPr>
            </a:lvl1pPr>
          </a:lstStyle>
          <a:p>
            <a:r>
              <a:rPr lang="en-US" dirty="0" smtClean="0"/>
              <a:t>Click to edit Master title style</a:t>
            </a:r>
            <a:endParaRPr lang="en-US" dirty="0"/>
          </a:p>
        </p:txBody>
      </p:sp>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4665"/>
            <a:ext cx="4152661" cy="2153231"/>
          </a:xfrm>
          <a:prstGeom prst="rect">
            <a:avLst/>
          </a:prstGeom>
        </p:spPr>
      </p:pic>
      <p:pic>
        <p:nvPicPr>
          <p:cNvPr id="14" name="Picture 13" descr="NSC logo_4C halo_reg mark-green.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31309" y="669115"/>
            <a:ext cx="843137" cy="843137"/>
          </a:xfrm>
          <a:prstGeom prst="rect">
            <a:avLst/>
          </a:prstGeom>
        </p:spPr>
      </p:pic>
      <p:pic>
        <p:nvPicPr>
          <p:cNvPr id="15" name="Picture 14" descr="NSC_In-it-for-Life_BLK_endash.eps"/>
          <p:cNvPicPr>
            <a:picLocks noChangeAspect="1"/>
          </p:cNvPicPr>
          <p:nvPr userDrawn="1"/>
        </p:nvPicPr>
        <p:blipFill>
          <a:blip r:embed="rId5" cstate="print">
            <a:alphaModFix amt="61000"/>
            <a:extLst>
              <a:ext uri="{28A0092B-C50C-407E-A947-70E740481C1C}">
                <a14:useLocalDpi xmlns:a14="http://schemas.microsoft.com/office/drawing/2010/main"/>
              </a:ext>
            </a:extLst>
          </a:blip>
          <a:stretch>
            <a:fillRect/>
          </a:stretch>
        </p:blipFill>
        <p:spPr>
          <a:xfrm>
            <a:off x="6825584" y="4462050"/>
            <a:ext cx="1419226" cy="107950"/>
          </a:xfrm>
          <a:prstGeom prst="rect">
            <a:avLst/>
          </a:prstGeom>
        </p:spPr>
      </p:pic>
    </p:spTree>
    <p:extLst>
      <p:ext uri="{BB962C8B-B14F-4D97-AF65-F5344CB8AC3E}">
        <p14:creationId xmlns:p14="http://schemas.microsoft.com/office/powerpoint/2010/main" val="39391301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Rectangle 1"/>
          <p:cNvSpPr/>
          <p:nvPr userDrawn="1"/>
        </p:nvSpPr>
        <p:spPr>
          <a:xfrm>
            <a:off x="0" y="550128"/>
            <a:ext cx="9153144" cy="4601727"/>
          </a:xfrm>
          <a:prstGeom prst="rect">
            <a:avLst/>
          </a:prstGeom>
          <a:gradFill flip="none" rotWithShape="1">
            <a:gsLst>
              <a:gs pos="0">
                <a:srgbClr val="00467F">
                  <a:alpha val="46000"/>
                </a:srgbClr>
              </a:gs>
              <a:gs pos="77000">
                <a:srgbClr val="FFFFFF">
                  <a:alpha val="46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6" name="Picture 5" descr="ObjectivesGradient.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53144" cy="896209"/>
          </a:xfrm>
          <a:prstGeom prst="rect">
            <a:avLst/>
          </a:prstGeom>
          <a:effectLst>
            <a:innerShdw blurRad="63500" dist="88900" dir="5400000">
              <a:prstClr val="black">
                <a:alpha val="20000"/>
              </a:prstClr>
            </a:innerShdw>
          </a:effectLst>
        </p:spPr>
      </p:pic>
      <p:sp>
        <p:nvSpPr>
          <p:cNvPr id="7" name="Title 1"/>
          <p:cNvSpPr txBox="1">
            <a:spLocks/>
          </p:cNvSpPr>
          <p:nvPr userDrawn="1"/>
        </p:nvSpPr>
        <p:spPr>
          <a:xfrm>
            <a:off x="902388" y="511658"/>
            <a:ext cx="6830245" cy="268751"/>
          </a:xfrm>
          <a:prstGeom prst="rect">
            <a:avLst/>
          </a:prstGeom>
        </p:spPr>
        <p:txBody>
          <a:bodyPr vert="horz" lIns="91440" tIns="45720" rIns="91440" bIns="45720" rtlCol="0" anchor="ctr">
            <a:normAutofit fontScale="70000" lnSpcReduction="20000"/>
          </a:bodyPr>
          <a:lstStyle>
            <a:lvl1pPr algn="l" defTabSz="457200" rtl="0" eaLnBrk="1" latinLnBrk="0" hangingPunct="1">
              <a:spcBef>
                <a:spcPct val="0"/>
              </a:spcBef>
              <a:buNone/>
              <a:defRPr sz="3600" kern="1200">
                <a:solidFill>
                  <a:srgbClr val="00467F"/>
                </a:solidFill>
                <a:latin typeface="+mj-lt"/>
                <a:ea typeface="+mj-ea"/>
                <a:cs typeface="+mj-cs"/>
              </a:defRPr>
            </a:lvl1pPr>
          </a:lstStyle>
          <a:p>
            <a:r>
              <a:rPr lang="en-US" sz="2000" b="1" dirty="0" smtClean="0">
                <a:solidFill>
                  <a:srgbClr val="FFFFFF"/>
                </a:solidFill>
              </a:rPr>
              <a:t>Lesson</a:t>
            </a:r>
            <a:r>
              <a:rPr lang="en-US" sz="2000" b="1" baseline="0" dirty="0" smtClean="0">
                <a:solidFill>
                  <a:srgbClr val="FFFFFF"/>
                </a:solidFill>
              </a:rPr>
              <a:t> 26 </a:t>
            </a:r>
            <a:r>
              <a:rPr lang="en-US" sz="2000" baseline="0" dirty="0" smtClean="0">
                <a:solidFill>
                  <a:srgbClr val="FFFFFF"/>
                </a:solidFill>
              </a:rPr>
              <a:t>• Moving Forward</a:t>
            </a:r>
            <a:endParaRPr lang="en-US" sz="2000" dirty="0">
              <a:solidFill>
                <a:srgbClr val="FFFFFF"/>
              </a:solidFill>
            </a:endParaRPr>
          </a:p>
        </p:txBody>
      </p:sp>
      <p:pic>
        <p:nvPicPr>
          <p:cNvPr id="3" name="Picture 2" descr="NSC-white.png"/>
          <p:cNvPicPr>
            <a:picLocks noChangeAspect="1"/>
          </p:cNvPicPr>
          <p:nvPr userDrawn="1"/>
        </p:nvPicPr>
        <p:blipFill rotWithShape="1">
          <a:blip r:embed="rId3">
            <a:extLst>
              <a:ext uri="{28A0092B-C50C-407E-A947-70E740481C1C}">
                <a14:useLocalDpi xmlns:a14="http://schemas.microsoft.com/office/drawing/2010/main" val="0"/>
              </a:ext>
            </a:extLst>
          </a:blip>
          <a:srcRect l="19920" t="-872" r="21200" b="6309"/>
          <a:stretch/>
        </p:blipFill>
        <p:spPr>
          <a:xfrm>
            <a:off x="4044040" y="550128"/>
            <a:ext cx="5384043" cy="4863863"/>
          </a:xfrm>
          <a:prstGeom prst="rect">
            <a:avLst/>
          </a:prstGeom>
        </p:spPr>
      </p:pic>
      <p:sp>
        <p:nvSpPr>
          <p:cNvPr id="11" name="Slide Number Placeholder 4"/>
          <p:cNvSpPr txBox="1">
            <a:spLocks/>
          </p:cNvSpPr>
          <p:nvPr userDrawn="1"/>
        </p:nvSpPr>
        <p:spPr>
          <a:xfrm>
            <a:off x="6594975" y="4613416"/>
            <a:ext cx="2133600" cy="273844"/>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A1B6897-E687-3C40-B57E-83B9FB4A1DCE}" type="slidenum">
              <a:rPr lang="en-US" smtClean="0"/>
              <a:pPr/>
              <a:t>‹#›</a:t>
            </a:fld>
            <a:endParaRPr lang="en-US" dirty="0"/>
          </a:p>
        </p:txBody>
      </p:sp>
      <p:sp>
        <p:nvSpPr>
          <p:cNvPr id="12" name="Content Placeholder 2"/>
          <p:cNvSpPr>
            <a:spLocks noGrp="1"/>
          </p:cNvSpPr>
          <p:nvPr>
            <p:ph idx="1"/>
          </p:nvPr>
        </p:nvSpPr>
        <p:spPr>
          <a:xfrm>
            <a:off x="855032" y="1595790"/>
            <a:ext cx="7416867" cy="3017626"/>
          </a:xfrm>
        </p:spPr>
        <p:txBody>
          <a:bodyPr/>
          <a:lstStyle>
            <a:lvl1pPr marL="514350" indent="-514350">
              <a:buFont typeface="+mj-lt"/>
              <a:buAutoNum type="arabicPeriod"/>
              <a:defRPr/>
            </a:lvl1pPr>
            <a:lvl2pPr marL="914400" indent="-457200">
              <a:buFont typeface="+mj-lt"/>
              <a:buAutoNum type="arabicPeriod"/>
              <a:defRPr/>
            </a:lvl2pPr>
            <a:lvl3pPr marL="1371600" indent="-457200">
              <a:buFont typeface="+mj-lt"/>
              <a:buAutoNum type="arabicPeriod"/>
              <a:defRPr/>
            </a:lvl3pPr>
            <a:lvl4pPr marL="1714500" indent="-342900">
              <a:buFont typeface="+mj-lt"/>
              <a:buAutoNum type="arabicPeriod"/>
              <a:defRPr/>
            </a:lvl4pPr>
            <a:lvl5pPr marL="2171700" indent="-342900">
              <a:buFont typeface="+mj-lt"/>
              <a:buAutoNum type="arabicPeriod"/>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itle 12"/>
          <p:cNvSpPr>
            <a:spLocks noGrp="1"/>
          </p:cNvSpPr>
          <p:nvPr>
            <p:ph type="title"/>
          </p:nvPr>
        </p:nvSpPr>
        <p:spPr>
          <a:xfrm>
            <a:off x="855032" y="909251"/>
            <a:ext cx="7416867" cy="595049"/>
          </a:xfrm>
        </p:spPr>
        <p:txBody>
          <a:bodyPr anchor="ctr" anchorCtr="0">
            <a:normAutofit/>
          </a:bodyPr>
          <a:lstStyle>
            <a:lvl1pPr>
              <a:defRPr sz="2800"/>
            </a:lvl1pPr>
          </a:lstStyle>
          <a:p>
            <a:r>
              <a:rPr lang="en-US" dirty="0" smtClean="0"/>
              <a:t>Click to edit Master title style</a:t>
            </a:r>
            <a:endParaRPr lang="en-US" dirty="0"/>
          </a:p>
        </p:txBody>
      </p:sp>
    </p:spTree>
    <p:extLst>
      <p:ext uri="{BB962C8B-B14F-4D97-AF65-F5344CB8AC3E}">
        <p14:creationId xmlns:p14="http://schemas.microsoft.com/office/powerpoint/2010/main" val="6029314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9" name="Rectangle 8"/>
          <p:cNvSpPr/>
          <p:nvPr userDrawn="1"/>
        </p:nvSpPr>
        <p:spPr>
          <a:xfrm>
            <a:off x="0" y="550128"/>
            <a:ext cx="9153144" cy="4601727"/>
          </a:xfrm>
          <a:prstGeom prst="rect">
            <a:avLst/>
          </a:prstGeom>
          <a:gradFill flip="none" rotWithShape="1">
            <a:gsLst>
              <a:gs pos="0">
                <a:srgbClr val="00467F">
                  <a:alpha val="46000"/>
                </a:srgbClr>
              </a:gs>
              <a:gs pos="77000">
                <a:srgbClr val="FFFFFF">
                  <a:alpha val="46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Picture 9" descr="NSC-white.png"/>
          <p:cNvPicPr>
            <a:picLocks noChangeAspect="1"/>
          </p:cNvPicPr>
          <p:nvPr userDrawn="1"/>
        </p:nvPicPr>
        <p:blipFill rotWithShape="1">
          <a:blip r:embed="rId2">
            <a:extLst>
              <a:ext uri="{28A0092B-C50C-407E-A947-70E740481C1C}">
                <a14:useLocalDpi xmlns:a14="http://schemas.microsoft.com/office/drawing/2010/main" val="0"/>
              </a:ext>
            </a:extLst>
          </a:blip>
          <a:srcRect l="19920" t="-872" r="21200" b="6309"/>
          <a:stretch/>
        </p:blipFill>
        <p:spPr>
          <a:xfrm>
            <a:off x="4044040" y="550128"/>
            <a:ext cx="5384043" cy="4863863"/>
          </a:xfrm>
          <a:prstGeom prst="rect">
            <a:avLst/>
          </a:prstGeom>
        </p:spPr>
      </p:pic>
      <p:pic>
        <p:nvPicPr>
          <p:cNvPr id="14" name="Picture 13"/>
          <p:cNvPicPr>
            <a:picLocks noChangeAspect="1"/>
          </p:cNvPicPr>
          <p:nvPr userDrawn="1"/>
        </p:nvPicPr>
        <p:blipFill>
          <a:blip r:embed="rId3"/>
          <a:stretch>
            <a:fillRect/>
          </a:stretch>
        </p:blipFill>
        <p:spPr>
          <a:xfrm>
            <a:off x="0" y="0"/>
            <a:ext cx="9153144" cy="896209"/>
          </a:xfrm>
          <a:prstGeom prst="rect">
            <a:avLst/>
          </a:prstGeom>
          <a:effectLst>
            <a:innerShdw blurRad="63500" dist="88900" dir="5400000">
              <a:prstClr val="black">
                <a:alpha val="20000"/>
              </a:prstClr>
            </a:innerShdw>
          </a:effectLst>
        </p:spPr>
      </p:pic>
      <p:sp>
        <p:nvSpPr>
          <p:cNvPr id="6" name="Content Placeholder 2"/>
          <p:cNvSpPr>
            <a:spLocks noGrp="1"/>
          </p:cNvSpPr>
          <p:nvPr>
            <p:ph idx="1"/>
          </p:nvPr>
        </p:nvSpPr>
        <p:spPr>
          <a:xfrm>
            <a:off x="855032" y="1767384"/>
            <a:ext cx="7416867" cy="2846031"/>
          </a:xfrm>
        </p:spPr>
        <p:txBody>
          <a:bodyPr>
            <a:normAutofit/>
          </a:bodyPr>
          <a:lstStyle>
            <a:lvl1pPr marL="403225" indent="-403225">
              <a:buFont typeface="+mj-lt"/>
              <a:buAutoNum type="arabicPeriod"/>
              <a:defRPr sz="2000"/>
            </a:lvl1pPr>
            <a:lvl2pPr marL="798513" indent="-341313">
              <a:buFont typeface="+mj-lt"/>
              <a:buAutoNum type="arabicPeriod"/>
              <a:defRPr sz="1800"/>
            </a:lvl2pPr>
            <a:lvl3pPr marL="1255713" indent="-341313">
              <a:buFont typeface="+mj-lt"/>
              <a:buAutoNum type="arabicPeriod"/>
              <a:defRPr sz="1600"/>
            </a:lvl3pPr>
            <a:lvl4pPr marL="1714500" indent="-342900">
              <a:buFont typeface="+mj-lt"/>
              <a:buAutoNum type="arabicPeriod"/>
              <a:defRPr sz="1400"/>
            </a:lvl4pPr>
            <a:lvl5pPr marL="2171700" indent="-342900">
              <a:buFont typeface="+mj-lt"/>
              <a:buAutoNum type="arabicPeriod"/>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itle 12"/>
          <p:cNvSpPr>
            <a:spLocks noGrp="1"/>
          </p:cNvSpPr>
          <p:nvPr>
            <p:ph type="title"/>
          </p:nvPr>
        </p:nvSpPr>
        <p:spPr>
          <a:xfrm>
            <a:off x="855032" y="1030406"/>
            <a:ext cx="7416867" cy="494366"/>
          </a:xfrm>
        </p:spPr>
        <p:txBody>
          <a:bodyPr anchor="ctr" anchorCtr="0">
            <a:normAutofit/>
          </a:bodyPr>
          <a:lstStyle>
            <a:lvl1pPr>
              <a:defRPr sz="2800"/>
            </a:lvl1pPr>
          </a:lstStyle>
          <a:p>
            <a:r>
              <a:rPr lang="en-US" dirty="0" smtClean="0"/>
              <a:t>Click to edit Master title style</a:t>
            </a:r>
            <a:endParaRPr lang="en-US" dirty="0"/>
          </a:p>
        </p:txBody>
      </p:sp>
      <p:sp>
        <p:nvSpPr>
          <p:cNvPr id="8" name="Slide Number Placeholder 4"/>
          <p:cNvSpPr>
            <a:spLocks noGrp="1"/>
          </p:cNvSpPr>
          <p:nvPr>
            <p:ph type="sldNum" sz="quarter" idx="4"/>
          </p:nvPr>
        </p:nvSpPr>
        <p:spPr>
          <a:xfrm>
            <a:off x="6594975" y="4613416"/>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A1B6897-E687-3C40-B57E-83B9FB4A1DCE}" type="slidenum">
              <a:rPr lang="en-US" smtClean="0"/>
              <a:t>‹#›</a:t>
            </a:fld>
            <a:endParaRPr lang="en-US" dirty="0"/>
          </a:p>
        </p:txBody>
      </p:sp>
      <p:sp>
        <p:nvSpPr>
          <p:cNvPr id="16" name="Title 1"/>
          <p:cNvSpPr txBox="1">
            <a:spLocks/>
          </p:cNvSpPr>
          <p:nvPr userDrawn="1"/>
        </p:nvSpPr>
        <p:spPr>
          <a:xfrm>
            <a:off x="902388" y="511658"/>
            <a:ext cx="6830245" cy="268751"/>
          </a:xfrm>
          <a:prstGeom prst="rect">
            <a:avLst/>
          </a:prstGeom>
        </p:spPr>
        <p:txBody>
          <a:bodyPr vert="horz" lIns="91440" tIns="45720" rIns="91440" bIns="45720" rtlCol="0" anchor="ctr">
            <a:normAutofit fontScale="70000" lnSpcReduction="20000"/>
          </a:bodyPr>
          <a:lstStyle>
            <a:lvl1pPr algn="l" defTabSz="457200" rtl="0" eaLnBrk="1" latinLnBrk="0" hangingPunct="1">
              <a:spcBef>
                <a:spcPct val="0"/>
              </a:spcBef>
              <a:buNone/>
              <a:defRPr sz="3600" kern="1200">
                <a:solidFill>
                  <a:srgbClr val="00467F"/>
                </a:solidFill>
                <a:latin typeface="+mj-lt"/>
                <a:ea typeface="+mj-ea"/>
                <a:cs typeface="+mj-cs"/>
              </a:defRPr>
            </a:lvl1pPr>
          </a:lstStyle>
          <a:p>
            <a:r>
              <a:rPr lang="en-US" sz="2000" b="1" dirty="0" smtClean="0">
                <a:solidFill>
                  <a:srgbClr val="FFFFFF"/>
                </a:solidFill>
              </a:rPr>
              <a:t>CPR and AED </a:t>
            </a:r>
            <a:r>
              <a:rPr lang="en-US" sz="2000" dirty="0" smtClean="0">
                <a:solidFill>
                  <a:srgbClr val="FFFFFF"/>
                </a:solidFill>
              </a:rPr>
              <a:t>• </a:t>
            </a:r>
            <a:r>
              <a:rPr lang="en-US" sz="2000" dirty="0" smtClean="0">
                <a:solidFill>
                  <a:srgbClr val="FFFFFF"/>
                </a:solidFill>
              </a:rPr>
              <a:t>Scenarios</a:t>
            </a:r>
            <a:endParaRPr lang="en-US" sz="2000" dirty="0">
              <a:solidFill>
                <a:srgbClr val="FFFFFF"/>
              </a:solidFill>
            </a:endParaRPr>
          </a:p>
        </p:txBody>
      </p:sp>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33912" y="410813"/>
            <a:ext cx="367356" cy="369596"/>
          </a:xfrm>
          <a:prstGeom prst="rect">
            <a:avLst/>
          </a:prstGeom>
        </p:spPr>
      </p:pic>
    </p:spTree>
    <p:extLst>
      <p:ext uri="{BB962C8B-B14F-4D97-AF65-F5344CB8AC3E}">
        <p14:creationId xmlns:p14="http://schemas.microsoft.com/office/powerpoint/2010/main" val="920494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9283" y="3071236"/>
            <a:ext cx="7440972"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39283" y="1946095"/>
            <a:ext cx="7440972"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pic>
        <p:nvPicPr>
          <p:cNvPr id="6" name="Picture 7"/>
          <p:cNvPicPr>
            <a:picLocks noChangeAspect="1"/>
          </p:cNvPicPr>
          <p:nvPr userDrawn="1"/>
        </p:nvPicPr>
        <p:blipFill rotWithShape="1">
          <a:blip r:embed="rId2" cstate="print">
            <a:alphaModFix amt="43000"/>
            <a:extLst>
              <a:ext uri="{28A0092B-C50C-407E-A947-70E740481C1C}">
                <a14:useLocalDpi xmlns:a14="http://schemas.microsoft.com/office/drawing/2010/main"/>
              </a:ext>
            </a:extLst>
          </a:blip>
          <a:srcRect t="6666"/>
          <a:stretch/>
        </p:blipFill>
        <p:spPr bwMode="auto">
          <a:xfrm>
            <a:off x="1" y="-58433"/>
            <a:ext cx="3515947" cy="1071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4"/>
          <p:cNvSpPr>
            <a:spLocks noGrp="1"/>
          </p:cNvSpPr>
          <p:nvPr>
            <p:ph type="sldNum" sz="quarter" idx="4"/>
          </p:nvPr>
        </p:nvSpPr>
        <p:spPr>
          <a:xfrm>
            <a:off x="6594975" y="4613416"/>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A1B6897-E687-3C40-B57E-83B9FB4A1DCE}" type="slidenum">
              <a:rPr lang="en-US" smtClean="0"/>
              <a:t>‹#›</a:t>
            </a:fld>
            <a:endParaRPr lang="en-US" dirty="0"/>
          </a:p>
        </p:txBody>
      </p:sp>
    </p:spTree>
    <p:extLst>
      <p:ext uri="{BB962C8B-B14F-4D97-AF65-F5344CB8AC3E}">
        <p14:creationId xmlns:p14="http://schemas.microsoft.com/office/powerpoint/2010/main" val="21819481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02388" y="1200151"/>
            <a:ext cx="3593411"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200151"/>
            <a:ext cx="3590279"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7"/>
          <p:cNvPicPr>
            <a:picLocks noChangeAspect="1"/>
          </p:cNvPicPr>
          <p:nvPr userDrawn="1"/>
        </p:nvPicPr>
        <p:blipFill rotWithShape="1">
          <a:blip r:embed="rId2" cstate="print">
            <a:alphaModFix amt="43000"/>
            <a:extLst>
              <a:ext uri="{28A0092B-C50C-407E-A947-70E740481C1C}">
                <a14:useLocalDpi xmlns:a14="http://schemas.microsoft.com/office/drawing/2010/main"/>
              </a:ext>
            </a:extLst>
          </a:blip>
          <a:srcRect t="6666"/>
          <a:stretch/>
        </p:blipFill>
        <p:spPr bwMode="auto">
          <a:xfrm>
            <a:off x="1" y="-58433"/>
            <a:ext cx="3515947" cy="1071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4"/>
          <p:cNvSpPr>
            <a:spLocks noGrp="1"/>
          </p:cNvSpPr>
          <p:nvPr>
            <p:ph type="sldNum" sz="quarter" idx="4"/>
          </p:nvPr>
        </p:nvSpPr>
        <p:spPr>
          <a:xfrm>
            <a:off x="6594975" y="4613416"/>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A1B6897-E687-3C40-B57E-83B9FB4A1DCE}" type="slidenum">
              <a:rPr lang="en-US" smtClean="0"/>
              <a:t>‹#›</a:t>
            </a:fld>
            <a:endParaRPr lang="en-US" dirty="0"/>
          </a:p>
        </p:txBody>
      </p:sp>
    </p:spTree>
    <p:extLst>
      <p:ext uri="{BB962C8B-B14F-4D97-AF65-F5344CB8AC3E}">
        <p14:creationId xmlns:p14="http://schemas.microsoft.com/office/powerpoint/2010/main" val="31999738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902388" y="1241503"/>
            <a:ext cx="3594999" cy="479822"/>
          </a:xfrm>
        </p:spPr>
        <p:txBody>
          <a:bodyPr anchor="b">
            <a:normAutofit/>
          </a:bodyPr>
          <a:lstStyle>
            <a:lvl1pPr marL="0" indent="0">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902388" y="1756820"/>
            <a:ext cx="3594999"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6" y="1241503"/>
            <a:ext cx="3593453" cy="479822"/>
          </a:xfrm>
        </p:spPr>
        <p:txBody>
          <a:bodyPr anchor="b">
            <a:normAutofit/>
          </a:bodyPr>
          <a:lstStyle>
            <a:lvl1pPr marL="0" indent="0">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6" y="1756820"/>
            <a:ext cx="3593453"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9" name="Picture 7"/>
          <p:cNvPicPr>
            <a:picLocks noChangeAspect="1"/>
          </p:cNvPicPr>
          <p:nvPr userDrawn="1"/>
        </p:nvPicPr>
        <p:blipFill rotWithShape="1">
          <a:blip r:embed="rId2" cstate="print">
            <a:alphaModFix amt="43000"/>
            <a:extLst>
              <a:ext uri="{28A0092B-C50C-407E-A947-70E740481C1C}">
                <a14:useLocalDpi xmlns:a14="http://schemas.microsoft.com/office/drawing/2010/main"/>
              </a:ext>
            </a:extLst>
          </a:blip>
          <a:srcRect t="6666"/>
          <a:stretch/>
        </p:blipFill>
        <p:spPr bwMode="auto">
          <a:xfrm>
            <a:off x="1" y="-58433"/>
            <a:ext cx="3515947" cy="1071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lide Number Placeholder 4"/>
          <p:cNvSpPr>
            <a:spLocks noGrp="1"/>
          </p:cNvSpPr>
          <p:nvPr>
            <p:ph type="sldNum" sz="quarter" idx="10"/>
          </p:nvPr>
        </p:nvSpPr>
        <p:spPr>
          <a:xfrm>
            <a:off x="6594975" y="4613416"/>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A1B6897-E687-3C40-B57E-83B9FB4A1DCE}" type="slidenum">
              <a:rPr lang="en-US" smtClean="0"/>
              <a:t>‹#›</a:t>
            </a:fld>
            <a:endParaRPr lang="en-US" dirty="0"/>
          </a:p>
        </p:txBody>
      </p:sp>
    </p:spTree>
    <p:extLst>
      <p:ext uri="{BB962C8B-B14F-4D97-AF65-F5344CB8AC3E}">
        <p14:creationId xmlns:p14="http://schemas.microsoft.com/office/powerpoint/2010/main" val="1825790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pic>
        <p:nvPicPr>
          <p:cNvPr id="5" name="Picture 7"/>
          <p:cNvPicPr>
            <a:picLocks noChangeAspect="1"/>
          </p:cNvPicPr>
          <p:nvPr userDrawn="1"/>
        </p:nvPicPr>
        <p:blipFill rotWithShape="1">
          <a:blip r:embed="rId2" cstate="print">
            <a:alphaModFix amt="43000"/>
            <a:extLst>
              <a:ext uri="{28A0092B-C50C-407E-A947-70E740481C1C}">
                <a14:useLocalDpi xmlns:a14="http://schemas.microsoft.com/office/drawing/2010/main"/>
              </a:ext>
            </a:extLst>
          </a:blip>
          <a:srcRect t="6666"/>
          <a:stretch/>
        </p:blipFill>
        <p:spPr bwMode="auto">
          <a:xfrm>
            <a:off x="1" y="-58433"/>
            <a:ext cx="3515947" cy="1071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4"/>
          <p:cNvSpPr>
            <a:spLocks noGrp="1"/>
          </p:cNvSpPr>
          <p:nvPr>
            <p:ph type="sldNum" sz="quarter" idx="4"/>
          </p:nvPr>
        </p:nvSpPr>
        <p:spPr>
          <a:xfrm>
            <a:off x="6594975" y="4613416"/>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A1B6897-E687-3C40-B57E-83B9FB4A1DCE}" type="slidenum">
              <a:rPr lang="en-US" smtClean="0"/>
              <a:t>‹#›</a:t>
            </a:fld>
            <a:endParaRPr lang="en-US" dirty="0"/>
          </a:p>
        </p:txBody>
      </p:sp>
    </p:spTree>
    <p:extLst>
      <p:ext uri="{BB962C8B-B14F-4D97-AF65-F5344CB8AC3E}">
        <p14:creationId xmlns:p14="http://schemas.microsoft.com/office/powerpoint/2010/main" val="21927745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4"/>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A1B6897-E687-3C40-B57E-83B9FB4A1DCE}" type="slidenum">
              <a:rPr lang="en-US" smtClean="0"/>
              <a:t>‹#›</a:t>
            </a:fld>
            <a:endParaRPr lang="en-US" dirty="0"/>
          </a:p>
        </p:txBody>
      </p:sp>
    </p:spTree>
    <p:extLst>
      <p:ext uri="{BB962C8B-B14F-4D97-AF65-F5344CB8AC3E}">
        <p14:creationId xmlns:p14="http://schemas.microsoft.com/office/powerpoint/2010/main" val="29291835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02389" y="735070"/>
            <a:ext cx="7336090" cy="708471"/>
          </a:xfrm>
          <a:prstGeom prst="rect">
            <a:avLst/>
          </a:prstGeom>
        </p:spPr>
        <p:txBody>
          <a:bodyPr vert="horz" lIns="91440" tIns="45720" rIns="91440" bIns="45720" rtlCol="0" anchor="t" anchorCtr="0">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902389" y="1444304"/>
            <a:ext cx="7336090" cy="2883547"/>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Date Placeholder 3"/>
          <p:cNvSpPr txBox="1">
            <a:spLocks/>
          </p:cNvSpPr>
          <p:nvPr userDrawn="1"/>
        </p:nvSpPr>
        <p:spPr>
          <a:xfrm>
            <a:off x="86470" y="4911069"/>
            <a:ext cx="2133600" cy="273844"/>
          </a:xfrm>
          <a:prstGeom prst="rect">
            <a:avLst/>
          </a:prstGeom>
        </p:spPr>
        <p:txBody>
          <a:bodyPr vert="horz" lIns="91440" tIns="45720" rIns="91440" bIns="45720" rtlCol="0" anchor="ctr"/>
          <a:lstStyle>
            <a:defPPr>
              <a:defRPr lang="en-US"/>
            </a:defPPr>
            <a:lvl1pPr marL="0" algn="l" defTabSz="457200" rtl="0" eaLnBrk="1" latinLnBrk="0" hangingPunct="1">
              <a:defRPr sz="6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Bef>
                <a:spcPct val="20000"/>
              </a:spcBef>
            </a:pPr>
            <a:r>
              <a:rPr lang="en-US" dirty="0" smtClean="0"/>
              <a:t>© 2016 National Safety Council</a:t>
            </a:r>
            <a:endParaRPr lang="en-US" dirty="0"/>
          </a:p>
        </p:txBody>
      </p:sp>
      <p:sp>
        <p:nvSpPr>
          <p:cNvPr id="5" name="Slide Number Placeholder 4"/>
          <p:cNvSpPr>
            <a:spLocks noGrp="1"/>
          </p:cNvSpPr>
          <p:nvPr>
            <p:ph type="sldNum" sz="quarter" idx="4"/>
          </p:nvPr>
        </p:nvSpPr>
        <p:spPr>
          <a:xfrm>
            <a:off x="6386092" y="4350801"/>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A1B6897-E687-3C40-B57E-83B9FB4A1DCE}" type="slidenum">
              <a:rPr lang="en-US" smtClean="0"/>
              <a:t>‹#›</a:t>
            </a:fld>
            <a:endParaRPr lang="en-US" dirty="0"/>
          </a:p>
        </p:txBody>
      </p:sp>
    </p:spTree>
    <p:extLst>
      <p:ext uri="{BB962C8B-B14F-4D97-AF65-F5344CB8AC3E}">
        <p14:creationId xmlns:p14="http://schemas.microsoft.com/office/powerpoint/2010/main" val="262624076"/>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63" r:id="rId3"/>
    <p:sldLayoutId id="214748366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txStyles>
    <p:titleStyle>
      <a:lvl1pPr algn="l" defTabSz="457200" rtl="0" eaLnBrk="1" latinLnBrk="0" hangingPunct="1">
        <a:spcBef>
          <a:spcPct val="0"/>
        </a:spcBef>
        <a:buNone/>
        <a:defRPr sz="3200" kern="1200">
          <a:solidFill>
            <a:srgbClr val="00467F"/>
          </a:solidFill>
          <a:latin typeface="+mj-lt"/>
          <a:ea typeface="+mj-ea"/>
          <a:cs typeface="+mj-cs"/>
        </a:defRPr>
      </a:lvl1pPr>
    </p:titleStyle>
    <p:bodyStyle>
      <a:lvl1pPr marL="342900" indent="-342900" algn="l" defTabSz="457200" rtl="0" eaLnBrk="1" latinLnBrk="0" hangingPunct="1">
        <a:spcBef>
          <a:spcPts val="0"/>
        </a:spcBef>
        <a:spcAft>
          <a:spcPts val="600"/>
        </a:spcAft>
        <a:buFont typeface="Arial"/>
        <a:buChar char="•"/>
        <a:defRPr sz="2800" kern="1200">
          <a:solidFill>
            <a:schemeClr val="tx1">
              <a:lumMod val="65000"/>
              <a:lumOff val="35000"/>
            </a:schemeClr>
          </a:solidFill>
          <a:latin typeface="+mn-lt"/>
          <a:ea typeface="+mn-ea"/>
          <a:cs typeface="+mn-cs"/>
        </a:defRPr>
      </a:lvl1pPr>
      <a:lvl2pPr marL="742950" indent="-285750" algn="l" defTabSz="457200" rtl="0" eaLnBrk="1" latinLnBrk="0" hangingPunct="1">
        <a:spcBef>
          <a:spcPts val="0"/>
        </a:spcBef>
        <a:spcAft>
          <a:spcPts val="600"/>
        </a:spcAft>
        <a:buFont typeface="Arial"/>
        <a:buChar char="–"/>
        <a:defRPr sz="2400" kern="1200">
          <a:solidFill>
            <a:schemeClr val="tx1">
              <a:lumMod val="65000"/>
              <a:lumOff val="35000"/>
            </a:schemeClr>
          </a:solidFill>
          <a:latin typeface="+mn-lt"/>
          <a:ea typeface="+mn-ea"/>
          <a:cs typeface="+mn-cs"/>
        </a:defRPr>
      </a:lvl2pPr>
      <a:lvl3pPr marL="1143000" indent="-228600" algn="l" defTabSz="457200" rtl="0" eaLnBrk="1" latinLnBrk="0" hangingPunct="1">
        <a:spcBef>
          <a:spcPts val="0"/>
        </a:spcBef>
        <a:spcAft>
          <a:spcPts val="600"/>
        </a:spcAft>
        <a:buFont typeface="Arial"/>
        <a:buChar char="•"/>
        <a:defRPr sz="2000" kern="1200">
          <a:solidFill>
            <a:schemeClr val="tx1">
              <a:lumMod val="65000"/>
              <a:lumOff val="35000"/>
            </a:schemeClr>
          </a:solidFill>
          <a:latin typeface="+mn-lt"/>
          <a:ea typeface="+mn-ea"/>
          <a:cs typeface="+mn-cs"/>
        </a:defRPr>
      </a:lvl3pPr>
      <a:lvl4pPr marL="1600200" indent="-228600" algn="l" defTabSz="457200" rtl="0" eaLnBrk="1" latinLnBrk="0" hangingPunct="1">
        <a:spcBef>
          <a:spcPts val="0"/>
        </a:spcBef>
        <a:spcAft>
          <a:spcPts val="600"/>
        </a:spcAft>
        <a:buFont typeface="Arial"/>
        <a:buChar char="–"/>
        <a:defRPr sz="1800" kern="1200">
          <a:solidFill>
            <a:schemeClr val="tx1">
              <a:lumMod val="65000"/>
              <a:lumOff val="35000"/>
            </a:schemeClr>
          </a:solidFill>
          <a:latin typeface="+mn-lt"/>
          <a:ea typeface="+mn-ea"/>
          <a:cs typeface="+mn-cs"/>
        </a:defRPr>
      </a:lvl4pPr>
      <a:lvl5pPr marL="2057400" indent="-228600" algn="l" defTabSz="457200" rtl="0" eaLnBrk="1" latinLnBrk="0" hangingPunct="1">
        <a:spcBef>
          <a:spcPts val="0"/>
        </a:spcBef>
        <a:spcAft>
          <a:spcPts val="600"/>
        </a:spcAft>
        <a:buFont typeface="Arial"/>
        <a:buChar char="»"/>
        <a:defRPr sz="1800" kern="1200">
          <a:solidFill>
            <a:schemeClr val="tx1">
              <a:lumMod val="65000"/>
              <a:lumOff val="3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CPR and AED</a:t>
            </a:r>
            <a:br>
              <a:rPr lang="en-US" dirty="0" smtClean="0"/>
            </a:br>
            <a:r>
              <a:rPr lang="en-US" dirty="0" smtClean="0"/>
              <a:t>Scenarios</a:t>
            </a:r>
            <a:endParaRPr lang="en-US" dirty="0"/>
          </a:p>
        </p:txBody>
      </p:sp>
    </p:spTree>
    <p:extLst>
      <p:ext uri="{BB962C8B-B14F-4D97-AF65-F5344CB8AC3E}">
        <p14:creationId xmlns:p14="http://schemas.microsoft.com/office/powerpoint/2010/main" val="24088538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numCol="1">
            <a:noAutofit/>
          </a:bodyPr>
          <a:lstStyle/>
          <a:p>
            <a:pPr marL="0" indent="0">
              <a:lnSpc>
                <a:spcPct val="120000"/>
              </a:lnSpc>
              <a:buNone/>
            </a:pPr>
            <a:r>
              <a:rPr lang="en-US" sz="1600" dirty="0" smtClean="0"/>
              <a:t>After </a:t>
            </a:r>
            <a:r>
              <a:rPr lang="en-US" sz="1600" dirty="0"/>
              <a:t>feeding, bathing and reading to the children, you get them settled in bed and head to the family room to watch a little TV. Around 10 </a:t>
            </a:r>
            <a:r>
              <a:rPr lang="en-US" sz="1600" dirty="0" smtClean="0"/>
              <a:t>p.m., </a:t>
            </a:r>
            <a:r>
              <a:rPr lang="en-US" sz="1600" dirty="0"/>
              <a:t>you receive a call from your brother, who says his plane has landed and he should be home in </a:t>
            </a:r>
            <a:r>
              <a:rPr lang="en-US" sz="1600" dirty="0" smtClean="0"/>
              <a:t>30–40 </a:t>
            </a:r>
            <a:r>
              <a:rPr lang="en-US" sz="1600" dirty="0"/>
              <a:t>minutes. Then you go to check on the children. Your niece is sleeping soundly. When you check your nephew, you see that he is not breathing and is slightly blue around the mouth. </a:t>
            </a:r>
          </a:p>
          <a:p>
            <a:r>
              <a:rPr lang="en-US" sz="1600" dirty="0" smtClean="0"/>
              <a:t>What should you do before providing first aid?</a:t>
            </a:r>
          </a:p>
          <a:p>
            <a:r>
              <a:rPr lang="en-US" sz="1600" dirty="0" smtClean="0"/>
              <a:t>How would you provide care?</a:t>
            </a:r>
          </a:p>
          <a:p>
            <a:pPr marL="457200" lvl="1" indent="0">
              <a:spcAft>
                <a:spcPts val="600"/>
              </a:spcAft>
              <a:buNone/>
            </a:pPr>
            <a:endParaRPr lang="en-US" sz="1400" dirty="0"/>
          </a:p>
        </p:txBody>
      </p:sp>
      <p:sp>
        <p:nvSpPr>
          <p:cNvPr id="2" name="Title 1"/>
          <p:cNvSpPr>
            <a:spLocks noGrp="1"/>
          </p:cNvSpPr>
          <p:nvPr>
            <p:ph type="title"/>
          </p:nvPr>
        </p:nvSpPr>
        <p:spPr/>
        <p:txBody>
          <a:bodyPr>
            <a:noAutofit/>
          </a:bodyPr>
          <a:lstStyle/>
          <a:p>
            <a:r>
              <a:rPr lang="en-US" sz="2500" dirty="0" smtClean="0"/>
              <a:t>Arts, Entertainment and Recreation </a:t>
            </a:r>
            <a:br>
              <a:rPr lang="en-US" sz="2500" dirty="0" smtClean="0"/>
            </a:br>
            <a:r>
              <a:rPr lang="en-US" sz="2500" dirty="0" smtClean="0"/>
              <a:t>Scenario </a:t>
            </a:r>
            <a:r>
              <a:rPr lang="en-US" sz="2500" dirty="0" smtClean="0"/>
              <a:t>2</a:t>
            </a:r>
            <a:endParaRPr lang="en-US" sz="2500" dirty="0"/>
          </a:p>
        </p:txBody>
      </p:sp>
      <p:sp>
        <p:nvSpPr>
          <p:cNvPr id="4" name="Slide Number Placeholder 4"/>
          <p:cNvSpPr>
            <a:spLocks noGrp="1"/>
          </p:cNvSpPr>
          <p:nvPr>
            <p:ph type="sldNum" sz="quarter" idx="4"/>
          </p:nvPr>
        </p:nvSpPr>
        <p:spPr>
          <a:prstGeom prst="rect">
            <a:avLst/>
          </a:prstGeom>
        </p:spPr>
        <p:txBody>
          <a:bodyPr vert="horz" lIns="91440" tIns="45720" rIns="91440" bIns="45720" rtlCol="0" anchor="ctr"/>
          <a:lstStyle>
            <a:lvl1pPr algn="r">
              <a:defRPr sz="1200">
                <a:solidFill>
                  <a:schemeClr val="tx1">
                    <a:tint val="75000"/>
                  </a:schemeClr>
                </a:solidFill>
              </a:defRPr>
            </a:lvl1pPr>
          </a:lstStyle>
          <a:p>
            <a:fld id="{3A1B6897-E687-3C40-B57E-83B9FB4A1DCE}" type="slidenum">
              <a:rPr lang="en-US" smtClean="0"/>
              <a:t>10</a:t>
            </a:fld>
            <a:endParaRPr lang="en-US" dirty="0"/>
          </a:p>
        </p:txBody>
      </p:sp>
    </p:spTree>
    <p:extLst>
      <p:ext uri="{BB962C8B-B14F-4D97-AF65-F5344CB8AC3E}">
        <p14:creationId xmlns:p14="http://schemas.microsoft.com/office/powerpoint/2010/main" val="6574171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lvl="0"/>
            <a:r>
              <a:rPr lang="en-US" sz="1800" dirty="0" smtClean="0"/>
              <a:t>What should </a:t>
            </a:r>
            <a:r>
              <a:rPr lang="en-US" sz="1800" dirty="0"/>
              <a:t>you do before providing first </a:t>
            </a:r>
            <a:r>
              <a:rPr lang="en-US" sz="1800" dirty="0" smtClean="0"/>
              <a:t>aid?</a:t>
            </a:r>
          </a:p>
          <a:p>
            <a:pPr lvl="1" indent="-396875">
              <a:buFont typeface="+mj-lt"/>
              <a:buAutoNum type="alphaLcPeriod"/>
            </a:pPr>
            <a:r>
              <a:rPr lang="en-US" dirty="0"/>
              <a:t>R</a:t>
            </a:r>
            <a:r>
              <a:rPr lang="en-US" dirty="0" smtClean="0"/>
              <a:t>emove the infant from the crib and put him on a firm, flat surface.</a:t>
            </a:r>
          </a:p>
          <a:p>
            <a:pPr marL="0" indent="0">
              <a:buNone/>
            </a:pPr>
            <a:endParaRPr lang="en-US" sz="1800" dirty="0"/>
          </a:p>
        </p:txBody>
      </p:sp>
      <p:sp>
        <p:nvSpPr>
          <p:cNvPr id="6" name="Title 5"/>
          <p:cNvSpPr>
            <a:spLocks noGrp="1"/>
          </p:cNvSpPr>
          <p:nvPr>
            <p:ph type="title"/>
          </p:nvPr>
        </p:nvSpPr>
        <p:spPr/>
        <p:txBody>
          <a:bodyPr>
            <a:normAutofit fontScale="90000"/>
          </a:bodyPr>
          <a:lstStyle/>
          <a:p>
            <a:r>
              <a:rPr lang="en-US" dirty="0"/>
              <a:t>Arts, Entertainment and Recreation </a:t>
            </a:r>
            <a:br>
              <a:rPr lang="en-US" dirty="0"/>
            </a:br>
            <a:r>
              <a:rPr lang="en-US" dirty="0"/>
              <a:t>Scenario </a:t>
            </a:r>
            <a:r>
              <a:rPr lang="en-US" dirty="0" smtClean="0"/>
              <a:t>2 </a:t>
            </a:r>
            <a:r>
              <a:rPr lang="en-US" b="1" dirty="0"/>
              <a:t>Answer</a:t>
            </a:r>
            <a:endParaRPr lang="en-US" dirty="0"/>
          </a:p>
        </p:txBody>
      </p:sp>
      <p:sp>
        <p:nvSpPr>
          <p:cNvPr id="4" name="Slide Number Placeholder 4"/>
          <p:cNvSpPr>
            <a:spLocks noGrp="1"/>
          </p:cNvSpPr>
          <p:nvPr>
            <p:ph type="sldNum" sz="quarter" idx="4"/>
          </p:nvPr>
        </p:nvSpPr>
        <p:spPr>
          <a:prstGeom prst="rect">
            <a:avLst/>
          </a:prstGeom>
        </p:spPr>
        <p:txBody>
          <a:bodyPr vert="horz" lIns="91440" tIns="45720" rIns="91440" bIns="45720" rtlCol="0" anchor="ctr"/>
          <a:lstStyle>
            <a:lvl1pPr algn="r">
              <a:defRPr sz="1200">
                <a:solidFill>
                  <a:schemeClr val="tx1">
                    <a:tint val="75000"/>
                  </a:schemeClr>
                </a:solidFill>
              </a:defRPr>
            </a:lvl1pPr>
          </a:lstStyle>
          <a:p>
            <a:fld id="{3A1B6897-E687-3C40-B57E-83B9FB4A1DCE}" type="slidenum">
              <a:rPr lang="en-US" smtClean="0"/>
              <a:t>11</a:t>
            </a:fld>
            <a:endParaRPr lang="en-US" dirty="0"/>
          </a:p>
        </p:txBody>
      </p:sp>
    </p:spTree>
    <p:extLst>
      <p:ext uri="{BB962C8B-B14F-4D97-AF65-F5344CB8AC3E}">
        <p14:creationId xmlns:p14="http://schemas.microsoft.com/office/powerpoint/2010/main" val="23745027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40000" lnSpcReduction="20000"/>
          </a:bodyPr>
          <a:lstStyle/>
          <a:p>
            <a:pPr>
              <a:buFont typeface="+mj-lt"/>
              <a:buAutoNum type="arabicPeriod" startAt="2"/>
            </a:pPr>
            <a:r>
              <a:rPr lang="en-US" sz="4000" dirty="0" smtClean="0"/>
              <a:t>How </a:t>
            </a:r>
            <a:r>
              <a:rPr lang="en-US" sz="4000" dirty="0"/>
              <a:t>would you provide care?</a:t>
            </a:r>
          </a:p>
          <a:p>
            <a:pPr lvl="1">
              <a:buFont typeface="+mj-lt"/>
              <a:buAutoNum type="alphaLcPeriod"/>
            </a:pPr>
            <a:r>
              <a:rPr lang="en-US" sz="3400" dirty="0"/>
              <a:t>Provide CPR:</a:t>
            </a:r>
          </a:p>
          <a:p>
            <a:pPr lvl="2"/>
            <a:r>
              <a:rPr lang="en-US" sz="3400" dirty="0"/>
              <a:t>Expose the chest and put two fingers of 1 hand below the nipple line.</a:t>
            </a:r>
          </a:p>
          <a:p>
            <a:pPr lvl="2"/>
            <a:r>
              <a:rPr lang="en-US" sz="3400" dirty="0"/>
              <a:t>Give 30 compressions at a rate of 100–120 per minute and at a depth of 1½ inches (⅓ the depth of the chest). </a:t>
            </a:r>
          </a:p>
          <a:p>
            <a:pPr lvl="2"/>
            <a:r>
              <a:rPr lang="en-US" sz="3400" dirty="0"/>
              <a:t>Tilt the head and lift the chin to open the airway, and then give 2 rescue breaths. Cover the mouth and nose with your mouth. Each breath should be given 1 second or until the chest rises. </a:t>
            </a:r>
          </a:p>
          <a:p>
            <a:pPr lvl="2"/>
            <a:r>
              <a:rPr lang="en-US" sz="3400" dirty="0"/>
              <a:t>Continue giving 30 compressions and 2 breaths for 5 cycles (about 2 minutes), then call 9-1-1.</a:t>
            </a:r>
          </a:p>
          <a:p>
            <a:pPr lvl="2"/>
            <a:r>
              <a:rPr lang="en-US" sz="3400" dirty="0"/>
              <a:t>Continue providing CPR during the 9-1-1 call and until the infant recovers or EMS arrives and takes over</a:t>
            </a:r>
            <a:r>
              <a:rPr lang="en-US" sz="3400" dirty="0" smtClean="0"/>
              <a:t>.</a:t>
            </a:r>
            <a:endParaRPr lang="en-US" sz="3400" dirty="0"/>
          </a:p>
        </p:txBody>
      </p:sp>
      <p:sp>
        <p:nvSpPr>
          <p:cNvPr id="9" name="Title 5"/>
          <p:cNvSpPr>
            <a:spLocks noGrp="1"/>
          </p:cNvSpPr>
          <p:nvPr>
            <p:ph type="title"/>
          </p:nvPr>
        </p:nvSpPr>
        <p:spPr/>
        <p:txBody>
          <a:bodyPr>
            <a:normAutofit fontScale="90000"/>
          </a:bodyPr>
          <a:lstStyle/>
          <a:p>
            <a:r>
              <a:rPr lang="en-US" dirty="0"/>
              <a:t>Arts, Entertainment and Recreation </a:t>
            </a:r>
            <a:br>
              <a:rPr lang="en-US" dirty="0"/>
            </a:br>
            <a:r>
              <a:rPr lang="en-US" dirty="0"/>
              <a:t>Scenario </a:t>
            </a:r>
            <a:r>
              <a:rPr lang="en-US" dirty="0" smtClean="0"/>
              <a:t>2 </a:t>
            </a:r>
            <a:r>
              <a:rPr lang="en-US" b="1" dirty="0"/>
              <a:t>Answer</a:t>
            </a:r>
            <a:endParaRPr lang="en-US" dirty="0"/>
          </a:p>
        </p:txBody>
      </p:sp>
      <p:sp>
        <p:nvSpPr>
          <p:cNvPr id="4" name="Slide Number Placeholder 4"/>
          <p:cNvSpPr>
            <a:spLocks noGrp="1"/>
          </p:cNvSpPr>
          <p:nvPr>
            <p:ph type="sldNum" sz="quarter" idx="4"/>
          </p:nvPr>
        </p:nvSpPr>
        <p:spPr>
          <a:prstGeom prst="rect">
            <a:avLst/>
          </a:prstGeom>
        </p:spPr>
        <p:txBody>
          <a:bodyPr vert="horz" lIns="91440" tIns="45720" rIns="91440" bIns="45720" rtlCol="0" anchor="ctr"/>
          <a:lstStyle>
            <a:lvl1pPr algn="r">
              <a:defRPr sz="1200">
                <a:solidFill>
                  <a:schemeClr val="tx1">
                    <a:tint val="75000"/>
                  </a:schemeClr>
                </a:solidFill>
              </a:defRPr>
            </a:lvl1pPr>
          </a:lstStyle>
          <a:p>
            <a:fld id="{3A1B6897-E687-3C40-B57E-83B9FB4A1DCE}" type="slidenum">
              <a:rPr lang="en-US" smtClean="0"/>
              <a:t>12</a:t>
            </a:fld>
            <a:endParaRPr lang="en-US" dirty="0"/>
          </a:p>
        </p:txBody>
      </p:sp>
    </p:spTree>
    <p:extLst>
      <p:ext uri="{BB962C8B-B14F-4D97-AF65-F5344CB8AC3E}">
        <p14:creationId xmlns:p14="http://schemas.microsoft.com/office/powerpoint/2010/main" val="28168604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numCol="1">
            <a:noAutofit/>
          </a:bodyPr>
          <a:lstStyle/>
          <a:p>
            <a:pPr marL="0" indent="0">
              <a:buNone/>
            </a:pPr>
            <a:r>
              <a:rPr lang="en-US" sz="1600" dirty="0"/>
              <a:t>Your crew of 10 was sent to a pipe-laying construction site in California. Your crew is using a hydraulic crane to move heavy-duty trench-shoring equipment. While </a:t>
            </a:r>
            <a:r>
              <a:rPr lang="en-US" sz="1600" dirty="0" smtClean="0"/>
              <a:t>1 </a:t>
            </a:r>
            <a:r>
              <a:rPr lang="en-US" sz="1600" dirty="0"/>
              <a:t>of the crew was removing a rigging shackle from a steel I-beam, the crane boom contacted an overhead energized high-voltage conductor. </a:t>
            </a:r>
            <a:r>
              <a:rPr lang="en-US" sz="1600" dirty="0" smtClean="0"/>
              <a:t>The </a:t>
            </a:r>
            <a:r>
              <a:rPr lang="en-US" sz="1600" dirty="0"/>
              <a:t>crew member received an electrical shock and burns to his abdomen</a:t>
            </a:r>
            <a:r>
              <a:rPr lang="en-US" sz="1600" dirty="0" smtClean="0"/>
              <a:t>.</a:t>
            </a:r>
          </a:p>
          <a:p>
            <a:pPr marL="0" indent="0">
              <a:buNone/>
            </a:pPr>
            <a:r>
              <a:rPr lang="en-US" sz="1600" dirty="0" smtClean="0"/>
              <a:t>You </a:t>
            </a:r>
            <a:r>
              <a:rPr lang="en-US" sz="1600" dirty="0"/>
              <a:t>and the other crew members come to his aid. You are all trained in first aid.</a:t>
            </a:r>
          </a:p>
          <a:p>
            <a:r>
              <a:rPr lang="en-US" sz="1600" dirty="0" smtClean="0"/>
              <a:t>What would you do before providing first aid?</a:t>
            </a:r>
          </a:p>
          <a:p>
            <a:r>
              <a:rPr lang="en-US" sz="1600" dirty="0" smtClean="0"/>
              <a:t>How would you provide care?</a:t>
            </a:r>
          </a:p>
          <a:p>
            <a:pPr marL="457200" lvl="1" indent="0">
              <a:spcAft>
                <a:spcPts val="600"/>
              </a:spcAft>
              <a:buNone/>
            </a:pPr>
            <a:endParaRPr lang="en-US" sz="1600" dirty="0"/>
          </a:p>
        </p:txBody>
      </p:sp>
      <p:sp>
        <p:nvSpPr>
          <p:cNvPr id="2" name="Title 1"/>
          <p:cNvSpPr>
            <a:spLocks noGrp="1"/>
          </p:cNvSpPr>
          <p:nvPr>
            <p:ph type="title"/>
          </p:nvPr>
        </p:nvSpPr>
        <p:spPr/>
        <p:txBody>
          <a:bodyPr>
            <a:normAutofit fontScale="90000"/>
          </a:bodyPr>
          <a:lstStyle/>
          <a:p>
            <a:r>
              <a:rPr lang="en-US" dirty="0" smtClean="0"/>
              <a:t>Construction</a:t>
            </a:r>
            <a:br>
              <a:rPr lang="en-US" dirty="0" smtClean="0"/>
            </a:br>
            <a:r>
              <a:rPr lang="en-US" dirty="0" smtClean="0"/>
              <a:t>Scenario 1</a:t>
            </a:r>
            <a:endParaRPr lang="en-US" dirty="0"/>
          </a:p>
        </p:txBody>
      </p:sp>
      <p:sp>
        <p:nvSpPr>
          <p:cNvPr id="4" name="Slide Number Placeholder 4"/>
          <p:cNvSpPr>
            <a:spLocks noGrp="1"/>
          </p:cNvSpPr>
          <p:nvPr>
            <p:ph type="sldNum" sz="quarter" idx="4"/>
          </p:nvPr>
        </p:nvSpPr>
        <p:spPr>
          <a:prstGeom prst="rect">
            <a:avLst/>
          </a:prstGeom>
        </p:spPr>
        <p:txBody>
          <a:bodyPr vert="horz" lIns="91440" tIns="45720" rIns="91440" bIns="45720" rtlCol="0" anchor="ctr"/>
          <a:lstStyle>
            <a:lvl1pPr algn="r">
              <a:defRPr sz="1200">
                <a:solidFill>
                  <a:schemeClr val="tx1">
                    <a:tint val="75000"/>
                  </a:schemeClr>
                </a:solidFill>
              </a:defRPr>
            </a:lvl1pPr>
          </a:lstStyle>
          <a:p>
            <a:fld id="{3A1B6897-E687-3C40-B57E-83B9FB4A1DCE}" type="slidenum">
              <a:rPr lang="en-US" smtClean="0"/>
              <a:t>13</a:t>
            </a:fld>
            <a:endParaRPr lang="en-US" dirty="0"/>
          </a:p>
        </p:txBody>
      </p:sp>
    </p:spTree>
    <p:extLst>
      <p:ext uri="{BB962C8B-B14F-4D97-AF65-F5344CB8AC3E}">
        <p14:creationId xmlns:p14="http://schemas.microsoft.com/office/powerpoint/2010/main" val="28873854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lvl="0"/>
            <a:r>
              <a:rPr lang="en-US" sz="1800" dirty="0" smtClean="0"/>
              <a:t>What </a:t>
            </a:r>
            <a:r>
              <a:rPr lang="en-US" sz="1800" dirty="0"/>
              <a:t>would you do before providing first </a:t>
            </a:r>
            <a:r>
              <a:rPr lang="en-US" sz="1800" dirty="0" smtClean="0"/>
              <a:t>aid?</a:t>
            </a:r>
          </a:p>
          <a:p>
            <a:pPr lvl="1" indent="-396875">
              <a:buFont typeface="+mj-lt"/>
              <a:buAutoNum type="alphaLcPeriod"/>
            </a:pPr>
            <a:r>
              <a:rPr lang="en-US" dirty="0"/>
              <a:t>Make sure the scene is safe before you enter. This may involve obtaining help to make sure the boom is no longer in contact with the conductor.</a:t>
            </a:r>
          </a:p>
          <a:p>
            <a:pPr lvl="1" indent="-396875">
              <a:buFont typeface="+mj-lt"/>
              <a:buAutoNum type="alphaLcPeriod"/>
            </a:pPr>
            <a:r>
              <a:rPr lang="en-US" dirty="0"/>
              <a:t>Call or have someone call 9-1-1.</a:t>
            </a:r>
          </a:p>
          <a:p>
            <a:pPr lvl="1" indent="-396875">
              <a:buFont typeface="+mj-lt"/>
              <a:buAutoNum type="alphaLcPeriod"/>
            </a:pPr>
            <a:r>
              <a:rPr lang="en-US" dirty="0"/>
              <a:t>Direct someone to bring the first aid kit and an AED if one is available.</a:t>
            </a:r>
          </a:p>
          <a:p>
            <a:pPr lvl="1" indent="-396875">
              <a:buFont typeface="+mj-lt"/>
              <a:buAutoNum type="alphaLcPeriod"/>
            </a:pPr>
            <a:r>
              <a:rPr lang="en-US" dirty="0"/>
              <a:t>Put on medical exam gloves.</a:t>
            </a:r>
          </a:p>
          <a:p>
            <a:pPr marL="0" indent="0">
              <a:buNone/>
            </a:pPr>
            <a:endParaRPr lang="en-US" dirty="0"/>
          </a:p>
        </p:txBody>
      </p:sp>
      <p:sp>
        <p:nvSpPr>
          <p:cNvPr id="6" name="Title 5"/>
          <p:cNvSpPr>
            <a:spLocks noGrp="1"/>
          </p:cNvSpPr>
          <p:nvPr>
            <p:ph type="title"/>
          </p:nvPr>
        </p:nvSpPr>
        <p:spPr/>
        <p:txBody>
          <a:bodyPr>
            <a:normAutofit fontScale="90000"/>
          </a:bodyPr>
          <a:lstStyle/>
          <a:p>
            <a:r>
              <a:rPr lang="en-US" dirty="0" smtClean="0"/>
              <a:t>Construction</a:t>
            </a:r>
            <a:r>
              <a:rPr lang="en-US" dirty="0"/>
              <a:t/>
            </a:r>
            <a:br>
              <a:rPr lang="en-US" dirty="0"/>
            </a:br>
            <a:r>
              <a:rPr lang="en-US" dirty="0"/>
              <a:t>Scenario 1 </a:t>
            </a:r>
            <a:r>
              <a:rPr lang="en-US" b="1" dirty="0"/>
              <a:t>Answer</a:t>
            </a:r>
            <a:endParaRPr lang="en-US" dirty="0"/>
          </a:p>
        </p:txBody>
      </p:sp>
      <p:sp>
        <p:nvSpPr>
          <p:cNvPr id="4" name="Slide Number Placeholder 4"/>
          <p:cNvSpPr>
            <a:spLocks noGrp="1"/>
          </p:cNvSpPr>
          <p:nvPr>
            <p:ph type="sldNum" sz="quarter" idx="4"/>
          </p:nvPr>
        </p:nvSpPr>
        <p:spPr>
          <a:prstGeom prst="rect">
            <a:avLst/>
          </a:prstGeom>
        </p:spPr>
        <p:txBody>
          <a:bodyPr vert="horz" lIns="91440" tIns="45720" rIns="91440" bIns="45720" rtlCol="0" anchor="ctr"/>
          <a:lstStyle>
            <a:lvl1pPr algn="r">
              <a:defRPr sz="1200">
                <a:solidFill>
                  <a:schemeClr val="tx1">
                    <a:tint val="75000"/>
                  </a:schemeClr>
                </a:solidFill>
              </a:defRPr>
            </a:lvl1pPr>
          </a:lstStyle>
          <a:p>
            <a:fld id="{3A1B6897-E687-3C40-B57E-83B9FB4A1DCE}" type="slidenum">
              <a:rPr lang="en-US" smtClean="0"/>
              <a:t>14</a:t>
            </a:fld>
            <a:endParaRPr lang="en-US" dirty="0"/>
          </a:p>
        </p:txBody>
      </p:sp>
    </p:spTree>
    <p:extLst>
      <p:ext uri="{BB962C8B-B14F-4D97-AF65-F5344CB8AC3E}">
        <p14:creationId xmlns:p14="http://schemas.microsoft.com/office/powerpoint/2010/main" val="34946261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5"/>
          <p:cNvSpPr>
            <a:spLocks noGrp="1"/>
          </p:cNvSpPr>
          <p:nvPr>
            <p:ph type="title"/>
          </p:nvPr>
        </p:nvSpPr>
        <p:spPr/>
        <p:txBody>
          <a:bodyPr>
            <a:normAutofit fontScale="90000"/>
          </a:bodyPr>
          <a:lstStyle/>
          <a:p>
            <a:r>
              <a:rPr lang="en-US" dirty="0" smtClean="0"/>
              <a:t>Construction</a:t>
            </a:r>
            <a:r>
              <a:rPr lang="en-US" dirty="0"/>
              <a:t/>
            </a:r>
            <a:br>
              <a:rPr lang="en-US" dirty="0"/>
            </a:br>
            <a:r>
              <a:rPr lang="en-US" dirty="0"/>
              <a:t>Scenario 1 </a:t>
            </a:r>
            <a:r>
              <a:rPr lang="en-US" b="1" dirty="0"/>
              <a:t>Answer</a:t>
            </a:r>
            <a:endParaRPr lang="en-US" dirty="0"/>
          </a:p>
        </p:txBody>
      </p:sp>
      <p:sp>
        <p:nvSpPr>
          <p:cNvPr id="4" name="Slide Number Placeholder 4"/>
          <p:cNvSpPr>
            <a:spLocks noGrp="1"/>
          </p:cNvSpPr>
          <p:nvPr>
            <p:ph type="sldNum" sz="quarter" idx="4"/>
          </p:nvPr>
        </p:nvSpPr>
        <p:spPr>
          <a:prstGeom prst="rect">
            <a:avLst/>
          </a:prstGeom>
        </p:spPr>
        <p:txBody>
          <a:bodyPr vert="horz" lIns="91440" tIns="45720" rIns="91440" bIns="45720" rtlCol="0" anchor="ctr"/>
          <a:lstStyle>
            <a:lvl1pPr algn="r">
              <a:defRPr sz="1200">
                <a:solidFill>
                  <a:schemeClr val="tx1">
                    <a:tint val="75000"/>
                  </a:schemeClr>
                </a:solidFill>
              </a:defRPr>
            </a:lvl1pPr>
          </a:lstStyle>
          <a:p>
            <a:fld id="{3A1B6897-E687-3C40-B57E-83B9FB4A1DCE}" type="slidenum">
              <a:rPr lang="en-US" smtClean="0"/>
              <a:t>15</a:t>
            </a:fld>
            <a:endParaRPr lang="en-US" dirty="0"/>
          </a:p>
        </p:txBody>
      </p:sp>
      <p:sp>
        <p:nvSpPr>
          <p:cNvPr id="6" name="Content Placeholder 2"/>
          <p:cNvSpPr txBox="1">
            <a:spLocks/>
          </p:cNvSpPr>
          <p:nvPr/>
        </p:nvSpPr>
        <p:spPr>
          <a:xfrm>
            <a:off x="855032" y="1821371"/>
            <a:ext cx="7565637" cy="3219735"/>
          </a:xfrm>
          <a:prstGeom prst="rect">
            <a:avLst/>
          </a:prstGeom>
        </p:spPr>
        <p:txBody>
          <a:bodyPr vert="horz" lIns="91440" tIns="45720" rIns="91440" bIns="45720" rtlCol="0">
            <a:normAutofit fontScale="70000" lnSpcReduction="20000"/>
          </a:bodyPr>
          <a:lstStyle>
            <a:lvl1pPr marL="514350" indent="-514350" algn="l" defTabSz="457200" rtl="0" eaLnBrk="1" latinLnBrk="0" hangingPunct="1">
              <a:spcBef>
                <a:spcPts val="0"/>
              </a:spcBef>
              <a:spcAft>
                <a:spcPts val="600"/>
              </a:spcAft>
              <a:buFont typeface="+mj-lt"/>
              <a:buAutoNum type="arabicPeriod"/>
              <a:defRPr sz="2800" kern="1200">
                <a:solidFill>
                  <a:schemeClr val="tx1">
                    <a:lumMod val="65000"/>
                    <a:lumOff val="35000"/>
                  </a:schemeClr>
                </a:solidFill>
                <a:latin typeface="+mn-lt"/>
                <a:ea typeface="+mn-ea"/>
                <a:cs typeface="+mn-cs"/>
              </a:defRPr>
            </a:lvl1pPr>
            <a:lvl2pPr marL="914400" indent="-457200" algn="l" defTabSz="457200" rtl="0" eaLnBrk="1" latinLnBrk="0" hangingPunct="1">
              <a:spcBef>
                <a:spcPts val="0"/>
              </a:spcBef>
              <a:spcAft>
                <a:spcPts val="600"/>
              </a:spcAft>
              <a:buFont typeface="+mj-lt"/>
              <a:buAutoNum type="arabicPeriod"/>
              <a:defRPr sz="2400" kern="1200">
                <a:solidFill>
                  <a:schemeClr val="tx1">
                    <a:lumMod val="65000"/>
                    <a:lumOff val="35000"/>
                  </a:schemeClr>
                </a:solidFill>
                <a:latin typeface="+mn-lt"/>
                <a:ea typeface="+mn-ea"/>
                <a:cs typeface="+mn-cs"/>
              </a:defRPr>
            </a:lvl2pPr>
            <a:lvl3pPr marL="1371600" indent="-457200" algn="l" defTabSz="457200" rtl="0" eaLnBrk="1" latinLnBrk="0" hangingPunct="1">
              <a:spcBef>
                <a:spcPts val="0"/>
              </a:spcBef>
              <a:spcAft>
                <a:spcPts val="600"/>
              </a:spcAft>
              <a:buFont typeface="+mj-lt"/>
              <a:buAutoNum type="arabicPeriod"/>
              <a:defRPr sz="2000" kern="1200">
                <a:solidFill>
                  <a:schemeClr val="tx1">
                    <a:lumMod val="65000"/>
                    <a:lumOff val="35000"/>
                  </a:schemeClr>
                </a:solidFill>
                <a:latin typeface="+mn-lt"/>
                <a:ea typeface="+mn-ea"/>
                <a:cs typeface="+mn-cs"/>
              </a:defRPr>
            </a:lvl3pPr>
            <a:lvl4pPr marL="1714500" indent="-342900" algn="l" defTabSz="457200" rtl="0" eaLnBrk="1" latinLnBrk="0" hangingPunct="1">
              <a:spcBef>
                <a:spcPts val="0"/>
              </a:spcBef>
              <a:spcAft>
                <a:spcPts val="600"/>
              </a:spcAft>
              <a:buFont typeface="+mj-lt"/>
              <a:buAutoNum type="arabicPeriod"/>
              <a:defRPr sz="1800" kern="1200">
                <a:solidFill>
                  <a:schemeClr val="tx1">
                    <a:lumMod val="65000"/>
                    <a:lumOff val="35000"/>
                  </a:schemeClr>
                </a:solidFill>
                <a:latin typeface="+mn-lt"/>
                <a:ea typeface="+mn-ea"/>
                <a:cs typeface="+mn-cs"/>
              </a:defRPr>
            </a:lvl4pPr>
            <a:lvl5pPr marL="2171700" indent="-342900" algn="l" defTabSz="457200" rtl="0" eaLnBrk="1" latinLnBrk="0" hangingPunct="1">
              <a:spcBef>
                <a:spcPts val="0"/>
              </a:spcBef>
              <a:spcAft>
                <a:spcPts val="600"/>
              </a:spcAft>
              <a:buFont typeface="+mj-lt"/>
              <a:buAutoNum type="arabicPeriod"/>
              <a:defRPr sz="1800" kern="1200">
                <a:solidFill>
                  <a:schemeClr val="tx1">
                    <a:lumMod val="65000"/>
                    <a:lumOff val="3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a:buFont typeface="+mj-lt"/>
              <a:buAutoNum type="arabicPeriod" startAt="2"/>
            </a:pPr>
            <a:r>
              <a:rPr lang="en-US" sz="2900" dirty="0" smtClean="0"/>
              <a:t>How </a:t>
            </a:r>
            <a:r>
              <a:rPr lang="en-US" sz="2900" dirty="0"/>
              <a:t>would you provide </a:t>
            </a:r>
            <a:r>
              <a:rPr lang="en-US" sz="2900" dirty="0" smtClean="0"/>
              <a:t>care?</a:t>
            </a:r>
          </a:p>
          <a:p>
            <a:pPr lvl="1" indent="-396875">
              <a:buFont typeface="+mj-lt"/>
              <a:buAutoNum type="alphaLcPeriod"/>
            </a:pPr>
            <a:r>
              <a:rPr lang="en-US" sz="2000" dirty="0" smtClean="0"/>
              <a:t>Check </a:t>
            </a:r>
            <a:r>
              <a:rPr lang="en-US" sz="2000" dirty="0"/>
              <a:t>the crew member quickly for responsiveness and breathing. </a:t>
            </a:r>
          </a:p>
          <a:p>
            <a:pPr lvl="1" indent="-396875">
              <a:buFont typeface="+mj-lt"/>
              <a:buAutoNum type="alphaLcPeriod"/>
            </a:pPr>
            <a:r>
              <a:rPr lang="en-US" sz="2000" dirty="0"/>
              <a:t>If he is not breathing or not breathing normally, provide CPR. Use an AED as soon as one is available and ready to use.</a:t>
            </a:r>
          </a:p>
          <a:p>
            <a:pPr lvl="1" indent="-396875">
              <a:buFont typeface="+mj-lt"/>
              <a:buAutoNum type="alphaLcPeriod"/>
            </a:pPr>
            <a:r>
              <a:rPr lang="en-US" sz="2000" dirty="0"/>
              <a:t>If the crew member is breathing normally, care for the burn:</a:t>
            </a:r>
          </a:p>
          <a:p>
            <a:pPr lvl="2"/>
            <a:r>
              <a:rPr lang="en-US" dirty="0"/>
              <a:t>Immediately cool the burn with running cool or cold potable </a:t>
            </a:r>
            <a:r>
              <a:rPr lang="en-US" dirty="0" smtClean="0"/>
              <a:t>water, </a:t>
            </a:r>
            <a:r>
              <a:rPr lang="en-US" dirty="0"/>
              <a:t>such as tap water for at least 10 minutes. (Do not put ice on a burn, which could cause tissue injury.) </a:t>
            </a:r>
          </a:p>
          <a:p>
            <a:pPr lvl="2"/>
            <a:r>
              <a:rPr lang="en-US" dirty="0"/>
              <a:t>Remove constricting jewelry and clothing items.</a:t>
            </a:r>
          </a:p>
          <a:p>
            <a:pPr lvl="2"/>
            <a:r>
              <a:rPr lang="en-US" dirty="0"/>
              <a:t>Loosely put a nonstick dressing over the burn to protect the area.</a:t>
            </a:r>
          </a:p>
          <a:p>
            <a:pPr lvl="2"/>
            <a:r>
              <a:rPr lang="en-US" dirty="0"/>
              <a:t>Treat for shock with body positioning (if there is no </a:t>
            </a:r>
            <a:r>
              <a:rPr lang="en-US" dirty="0" smtClean="0"/>
              <a:t>trauma, </a:t>
            </a:r>
            <a:r>
              <a:rPr lang="en-US" dirty="0"/>
              <a:t>such as a neck, back, hip or pelvic injury) and by maintaining body temperature. </a:t>
            </a:r>
          </a:p>
        </p:txBody>
      </p:sp>
    </p:spTree>
    <p:extLst>
      <p:ext uri="{BB962C8B-B14F-4D97-AF65-F5344CB8AC3E}">
        <p14:creationId xmlns:p14="http://schemas.microsoft.com/office/powerpoint/2010/main" val="10192668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numCol="1">
            <a:noAutofit/>
          </a:bodyPr>
          <a:lstStyle/>
          <a:p>
            <a:pPr marL="0" indent="0">
              <a:lnSpc>
                <a:spcPct val="120000"/>
              </a:lnSpc>
              <a:buNone/>
            </a:pPr>
            <a:r>
              <a:rPr lang="en-US" sz="1600" dirty="0"/>
              <a:t>Your sister-in-law is in a bind. Her twins had their tonsils removed earlier in the day and must stay in the hospital overnight. Your sister-in-law wants to stay overnight with them but she needs babysitting coverage for her two youngest children for a few hours, as her teenage babysitter needs to go home before dinner. Your brother (her husband) should have returned earlier today from a business trip but his flight was cancelled and he is waiting for the next flight. You agree to watch your 6-month-old nephew and 3-year-old niece until your brother returns home</a:t>
            </a:r>
            <a:r>
              <a:rPr lang="en-US" sz="1600" dirty="0" smtClean="0"/>
              <a:t>.</a:t>
            </a:r>
            <a:endParaRPr lang="en-US" sz="1600" dirty="0"/>
          </a:p>
        </p:txBody>
      </p:sp>
      <p:sp>
        <p:nvSpPr>
          <p:cNvPr id="2" name="Title 1"/>
          <p:cNvSpPr>
            <a:spLocks noGrp="1"/>
          </p:cNvSpPr>
          <p:nvPr>
            <p:ph type="title"/>
          </p:nvPr>
        </p:nvSpPr>
        <p:spPr/>
        <p:txBody>
          <a:bodyPr>
            <a:noAutofit/>
          </a:bodyPr>
          <a:lstStyle/>
          <a:p>
            <a:r>
              <a:rPr lang="en-US" sz="2500" dirty="0"/>
              <a:t>Manufacturing</a:t>
            </a:r>
            <a:r>
              <a:rPr lang="en-US" sz="2500" dirty="0" smtClean="0"/>
              <a:t/>
            </a:r>
            <a:br>
              <a:rPr lang="en-US" sz="2500" dirty="0" smtClean="0"/>
            </a:br>
            <a:r>
              <a:rPr lang="en-US" sz="2500" dirty="0" smtClean="0"/>
              <a:t>Scenario 1 </a:t>
            </a:r>
            <a:r>
              <a:rPr lang="en-US" sz="1600" i="1" dirty="0" smtClean="0"/>
              <a:t>Continues </a:t>
            </a:r>
            <a:r>
              <a:rPr lang="en-US" sz="1600" i="1" dirty="0"/>
              <a:t>on next page</a:t>
            </a:r>
            <a:endParaRPr lang="en-US" dirty="0"/>
          </a:p>
        </p:txBody>
      </p:sp>
      <p:sp>
        <p:nvSpPr>
          <p:cNvPr id="4" name="Slide Number Placeholder 4"/>
          <p:cNvSpPr>
            <a:spLocks noGrp="1"/>
          </p:cNvSpPr>
          <p:nvPr>
            <p:ph type="sldNum" sz="quarter" idx="4"/>
          </p:nvPr>
        </p:nvSpPr>
        <p:spPr>
          <a:prstGeom prst="rect">
            <a:avLst/>
          </a:prstGeom>
        </p:spPr>
        <p:txBody>
          <a:bodyPr vert="horz" lIns="91440" tIns="45720" rIns="91440" bIns="45720" rtlCol="0" anchor="ctr"/>
          <a:lstStyle>
            <a:lvl1pPr algn="r">
              <a:defRPr sz="1200">
                <a:solidFill>
                  <a:schemeClr val="tx1">
                    <a:tint val="75000"/>
                  </a:schemeClr>
                </a:solidFill>
              </a:defRPr>
            </a:lvl1pPr>
          </a:lstStyle>
          <a:p>
            <a:fld id="{3A1B6897-E687-3C40-B57E-83B9FB4A1DCE}" type="slidenum">
              <a:rPr lang="en-US" smtClean="0"/>
              <a:t>16</a:t>
            </a:fld>
            <a:endParaRPr lang="en-US" dirty="0"/>
          </a:p>
        </p:txBody>
      </p:sp>
    </p:spTree>
    <p:extLst>
      <p:ext uri="{BB962C8B-B14F-4D97-AF65-F5344CB8AC3E}">
        <p14:creationId xmlns:p14="http://schemas.microsoft.com/office/powerpoint/2010/main" val="17098384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numCol="1">
            <a:noAutofit/>
          </a:bodyPr>
          <a:lstStyle/>
          <a:p>
            <a:pPr marL="0" indent="0">
              <a:lnSpc>
                <a:spcPct val="120000"/>
              </a:lnSpc>
              <a:buNone/>
            </a:pPr>
            <a:r>
              <a:rPr lang="en-US" sz="1600" dirty="0" smtClean="0"/>
              <a:t>After </a:t>
            </a:r>
            <a:r>
              <a:rPr lang="en-US" sz="1600" dirty="0"/>
              <a:t>feeding, bathing and reading to the children, you get them settled in bed and head to the family room to watch a little TV. Around 10 </a:t>
            </a:r>
            <a:r>
              <a:rPr lang="en-US" sz="1600" dirty="0" smtClean="0"/>
              <a:t>p.m., </a:t>
            </a:r>
            <a:r>
              <a:rPr lang="en-US" sz="1600" dirty="0"/>
              <a:t>you receive a call from your brother, who says his plane has landed and he should be home in </a:t>
            </a:r>
            <a:r>
              <a:rPr lang="en-US" sz="1600" dirty="0" smtClean="0"/>
              <a:t>30–40 </a:t>
            </a:r>
            <a:r>
              <a:rPr lang="en-US" sz="1600" dirty="0"/>
              <a:t>minutes. Then you go to check on the children. Your niece is sleeping soundly. When you check your nephew, you see that he is not breathing and is slightly blue around the mouth. </a:t>
            </a:r>
          </a:p>
          <a:p>
            <a:r>
              <a:rPr lang="en-US" sz="1600" dirty="0" smtClean="0"/>
              <a:t>What should you do before providing first aid?</a:t>
            </a:r>
          </a:p>
          <a:p>
            <a:r>
              <a:rPr lang="en-US" sz="1600" dirty="0" smtClean="0"/>
              <a:t>How would you provide care?</a:t>
            </a:r>
          </a:p>
          <a:p>
            <a:pPr marL="457200" lvl="1" indent="0">
              <a:spcAft>
                <a:spcPts val="600"/>
              </a:spcAft>
              <a:buNone/>
            </a:pPr>
            <a:endParaRPr lang="en-US" sz="1400" dirty="0"/>
          </a:p>
        </p:txBody>
      </p:sp>
      <p:sp>
        <p:nvSpPr>
          <p:cNvPr id="2" name="Title 1"/>
          <p:cNvSpPr>
            <a:spLocks noGrp="1"/>
          </p:cNvSpPr>
          <p:nvPr>
            <p:ph type="title"/>
          </p:nvPr>
        </p:nvSpPr>
        <p:spPr/>
        <p:txBody>
          <a:bodyPr>
            <a:noAutofit/>
          </a:bodyPr>
          <a:lstStyle/>
          <a:p>
            <a:r>
              <a:rPr lang="en-US" sz="2500" dirty="0"/>
              <a:t>Manufacturing</a:t>
            </a:r>
            <a:br>
              <a:rPr lang="en-US" sz="2500" dirty="0"/>
            </a:br>
            <a:r>
              <a:rPr lang="en-US" sz="2500" dirty="0"/>
              <a:t>Scenario </a:t>
            </a:r>
            <a:r>
              <a:rPr lang="en-US" sz="2500" dirty="0" smtClean="0"/>
              <a:t>1</a:t>
            </a:r>
            <a:endParaRPr lang="en-US" sz="2500" dirty="0"/>
          </a:p>
        </p:txBody>
      </p:sp>
      <p:sp>
        <p:nvSpPr>
          <p:cNvPr id="4" name="Slide Number Placeholder 4"/>
          <p:cNvSpPr>
            <a:spLocks noGrp="1"/>
          </p:cNvSpPr>
          <p:nvPr>
            <p:ph type="sldNum" sz="quarter" idx="4"/>
          </p:nvPr>
        </p:nvSpPr>
        <p:spPr>
          <a:prstGeom prst="rect">
            <a:avLst/>
          </a:prstGeom>
        </p:spPr>
        <p:txBody>
          <a:bodyPr vert="horz" lIns="91440" tIns="45720" rIns="91440" bIns="45720" rtlCol="0" anchor="ctr"/>
          <a:lstStyle>
            <a:lvl1pPr algn="r">
              <a:defRPr sz="1200">
                <a:solidFill>
                  <a:schemeClr val="tx1">
                    <a:tint val="75000"/>
                  </a:schemeClr>
                </a:solidFill>
              </a:defRPr>
            </a:lvl1pPr>
          </a:lstStyle>
          <a:p>
            <a:fld id="{3A1B6897-E687-3C40-B57E-83B9FB4A1DCE}" type="slidenum">
              <a:rPr lang="en-US" smtClean="0"/>
              <a:t>17</a:t>
            </a:fld>
            <a:endParaRPr lang="en-US" dirty="0"/>
          </a:p>
        </p:txBody>
      </p:sp>
    </p:spTree>
    <p:extLst>
      <p:ext uri="{BB962C8B-B14F-4D97-AF65-F5344CB8AC3E}">
        <p14:creationId xmlns:p14="http://schemas.microsoft.com/office/powerpoint/2010/main" val="38790235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lvl="0"/>
            <a:r>
              <a:rPr lang="en-US" sz="1800" dirty="0" smtClean="0"/>
              <a:t>What should </a:t>
            </a:r>
            <a:r>
              <a:rPr lang="en-US" sz="1800" dirty="0"/>
              <a:t>you do before providing first </a:t>
            </a:r>
            <a:r>
              <a:rPr lang="en-US" sz="1800" dirty="0" smtClean="0"/>
              <a:t>aid?</a:t>
            </a:r>
          </a:p>
          <a:p>
            <a:pPr lvl="1" indent="-396875">
              <a:buFont typeface="+mj-lt"/>
              <a:buAutoNum type="alphaLcPeriod"/>
            </a:pPr>
            <a:r>
              <a:rPr lang="en-US" dirty="0"/>
              <a:t>R</a:t>
            </a:r>
            <a:r>
              <a:rPr lang="en-US" dirty="0" smtClean="0"/>
              <a:t>emove the infant from the crib and put him on a firm, flat surface.</a:t>
            </a:r>
          </a:p>
          <a:p>
            <a:pPr marL="0" indent="0">
              <a:buNone/>
            </a:pPr>
            <a:endParaRPr lang="en-US" sz="1800" dirty="0"/>
          </a:p>
        </p:txBody>
      </p:sp>
      <p:sp>
        <p:nvSpPr>
          <p:cNvPr id="6" name="Title 5"/>
          <p:cNvSpPr>
            <a:spLocks noGrp="1"/>
          </p:cNvSpPr>
          <p:nvPr>
            <p:ph type="title"/>
          </p:nvPr>
        </p:nvSpPr>
        <p:spPr/>
        <p:txBody>
          <a:bodyPr>
            <a:noAutofit/>
          </a:bodyPr>
          <a:lstStyle/>
          <a:p>
            <a:r>
              <a:rPr lang="en-US" sz="2500" dirty="0"/>
              <a:t>Manufacturing</a:t>
            </a:r>
            <a:br>
              <a:rPr lang="en-US" sz="2500" dirty="0"/>
            </a:br>
            <a:r>
              <a:rPr lang="en-US" sz="2500" dirty="0"/>
              <a:t>Scenario </a:t>
            </a:r>
            <a:r>
              <a:rPr lang="en-US" sz="2500" dirty="0" smtClean="0"/>
              <a:t>1 </a:t>
            </a:r>
            <a:r>
              <a:rPr lang="en-US" sz="2500" b="1" dirty="0" smtClean="0"/>
              <a:t>Answer</a:t>
            </a:r>
            <a:endParaRPr lang="en-US" sz="2500" dirty="0"/>
          </a:p>
        </p:txBody>
      </p:sp>
      <p:sp>
        <p:nvSpPr>
          <p:cNvPr id="4" name="Slide Number Placeholder 4"/>
          <p:cNvSpPr>
            <a:spLocks noGrp="1"/>
          </p:cNvSpPr>
          <p:nvPr>
            <p:ph type="sldNum" sz="quarter" idx="4"/>
          </p:nvPr>
        </p:nvSpPr>
        <p:spPr>
          <a:prstGeom prst="rect">
            <a:avLst/>
          </a:prstGeom>
        </p:spPr>
        <p:txBody>
          <a:bodyPr vert="horz" lIns="91440" tIns="45720" rIns="91440" bIns="45720" rtlCol="0" anchor="ctr"/>
          <a:lstStyle>
            <a:lvl1pPr algn="r">
              <a:defRPr sz="1200">
                <a:solidFill>
                  <a:schemeClr val="tx1">
                    <a:tint val="75000"/>
                  </a:schemeClr>
                </a:solidFill>
              </a:defRPr>
            </a:lvl1pPr>
          </a:lstStyle>
          <a:p>
            <a:fld id="{3A1B6897-E687-3C40-B57E-83B9FB4A1DCE}" type="slidenum">
              <a:rPr lang="en-US" smtClean="0"/>
              <a:t>18</a:t>
            </a:fld>
            <a:endParaRPr lang="en-US" dirty="0"/>
          </a:p>
        </p:txBody>
      </p:sp>
    </p:spTree>
    <p:extLst>
      <p:ext uri="{BB962C8B-B14F-4D97-AF65-F5344CB8AC3E}">
        <p14:creationId xmlns:p14="http://schemas.microsoft.com/office/powerpoint/2010/main" val="12160098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40000" lnSpcReduction="20000"/>
          </a:bodyPr>
          <a:lstStyle/>
          <a:p>
            <a:pPr>
              <a:buFont typeface="+mj-lt"/>
              <a:buAutoNum type="arabicPeriod" startAt="2"/>
            </a:pPr>
            <a:r>
              <a:rPr lang="en-US" sz="4000" dirty="0" smtClean="0"/>
              <a:t>How </a:t>
            </a:r>
            <a:r>
              <a:rPr lang="en-US" sz="4000" dirty="0"/>
              <a:t>would you provide care?</a:t>
            </a:r>
          </a:p>
          <a:p>
            <a:pPr lvl="1">
              <a:buFont typeface="+mj-lt"/>
              <a:buAutoNum type="alphaLcPeriod"/>
            </a:pPr>
            <a:r>
              <a:rPr lang="en-US" sz="3400" dirty="0"/>
              <a:t>Provide CPR:</a:t>
            </a:r>
          </a:p>
          <a:p>
            <a:pPr lvl="2"/>
            <a:r>
              <a:rPr lang="en-US" sz="3400" dirty="0"/>
              <a:t>Expose the chest and put two fingers of 1 hand below the nipple line.</a:t>
            </a:r>
          </a:p>
          <a:p>
            <a:pPr lvl="2"/>
            <a:r>
              <a:rPr lang="en-US" sz="3400" dirty="0"/>
              <a:t>Give 30 compressions at a rate of 100–120 per minute and at a depth of 1½ inches (⅓ the depth of the chest). </a:t>
            </a:r>
          </a:p>
          <a:p>
            <a:pPr lvl="2"/>
            <a:r>
              <a:rPr lang="en-US" sz="3400" dirty="0"/>
              <a:t>Tilt the head and lift the chin to open the airway, and then give 2 rescue breaths. Cover the mouth and nose with your mouth. Each breath should be given 1 second or until the chest rises. </a:t>
            </a:r>
          </a:p>
          <a:p>
            <a:pPr lvl="2"/>
            <a:r>
              <a:rPr lang="en-US" sz="3400" dirty="0"/>
              <a:t>Continue giving 30 compressions and 2 breaths for 5 cycles (about 2 minutes), then call 9-1-1.</a:t>
            </a:r>
          </a:p>
          <a:p>
            <a:pPr lvl="2"/>
            <a:r>
              <a:rPr lang="en-US" sz="3400" dirty="0"/>
              <a:t>Continue providing CPR during the 9-1-1 call and until the infant recovers or EMS arrives and takes over</a:t>
            </a:r>
            <a:r>
              <a:rPr lang="en-US" sz="3400" dirty="0" smtClean="0"/>
              <a:t>.</a:t>
            </a:r>
            <a:endParaRPr lang="en-US" sz="3400" dirty="0"/>
          </a:p>
        </p:txBody>
      </p:sp>
      <p:sp>
        <p:nvSpPr>
          <p:cNvPr id="9" name="Title 5"/>
          <p:cNvSpPr>
            <a:spLocks noGrp="1"/>
          </p:cNvSpPr>
          <p:nvPr>
            <p:ph type="title"/>
          </p:nvPr>
        </p:nvSpPr>
        <p:spPr/>
        <p:txBody>
          <a:bodyPr>
            <a:noAutofit/>
          </a:bodyPr>
          <a:lstStyle/>
          <a:p>
            <a:r>
              <a:rPr lang="en-US" sz="2500" dirty="0"/>
              <a:t>Manufacturing</a:t>
            </a:r>
            <a:br>
              <a:rPr lang="en-US" sz="2500" dirty="0"/>
            </a:br>
            <a:r>
              <a:rPr lang="en-US" sz="2500" dirty="0"/>
              <a:t>Scenario 1 </a:t>
            </a:r>
            <a:r>
              <a:rPr lang="en-US" sz="2500" b="1" dirty="0"/>
              <a:t>Answer</a:t>
            </a:r>
            <a:endParaRPr lang="en-US" sz="2500" dirty="0"/>
          </a:p>
        </p:txBody>
      </p:sp>
      <p:sp>
        <p:nvSpPr>
          <p:cNvPr id="4" name="Slide Number Placeholder 4"/>
          <p:cNvSpPr>
            <a:spLocks noGrp="1"/>
          </p:cNvSpPr>
          <p:nvPr>
            <p:ph type="sldNum" sz="quarter" idx="4"/>
          </p:nvPr>
        </p:nvSpPr>
        <p:spPr>
          <a:prstGeom prst="rect">
            <a:avLst/>
          </a:prstGeom>
        </p:spPr>
        <p:txBody>
          <a:bodyPr vert="horz" lIns="91440" tIns="45720" rIns="91440" bIns="45720" rtlCol="0" anchor="ctr"/>
          <a:lstStyle>
            <a:lvl1pPr algn="r">
              <a:defRPr sz="1200">
                <a:solidFill>
                  <a:schemeClr val="tx1">
                    <a:tint val="75000"/>
                  </a:schemeClr>
                </a:solidFill>
              </a:defRPr>
            </a:lvl1pPr>
          </a:lstStyle>
          <a:p>
            <a:fld id="{3A1B6897-E687-3C40-B57E-83B9FB4A1DCE}" type="slidenum">
              <a:rPr lang="en-US" smtClean="0"/>
              <a:t>19</a:t>
            </a:fld>
            <a:endParaRPr lang="en-US" dirty="0"/>
          </a:p>
        </p:txBody>
      </p:sp>
    </p:spTree>
    <p:extLst>
      <p:ext uri="{BB962C8B-B14F-4D97-AF65-F5344CB8AC3E}">
        <p14:creationId xmlns:p14="http://schemas.microsoft.com/office/powerpoint/2010/main" val="25158276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99068541"/>
              </p:ext>
            </p:extLst>
          </p:nvPr>
        </p:nvGraphicFramePr>
        <p:xfrm>
          <a:off x="870296" y="1413363"/>
          <a:ext cx="7150940" cy="2550386"/>
        </p:xfrm>
        <a:graphic>
          <a:graphicData uri="http://schemas.openxmlformats.org/drawingml/2006/table">
            <a:tbl>
              <a:tblPr firstRow="1" bandRow="1">
                <a:tableStyleId>{3B4B98B0-60AC-42C2-AFA5-B58CD77FA1E5}</a:tableStyleId>
              </a:tblPr>
              <a:tblGrid>
                <a:gridCol w="2656818">
                  <a:extLst>
                    <a:ext uri="{9D8B030D-6E8A-4147-A177-3AD203B41FA5}">
                      <a16:colId xmlns="" xmlns:a16="http://schemas.microsoft.com/office/drawing/2014/main" val="20000"/>
                    </a:ext>
                  </a:extLst>
                </a:gridCol>
                <a:gridCol w="1007578">
                  <a:extLst>
                    <a:ext uri="{9D8B030D-6E8A-4147-A177-3AD203B41FA5}">
                      <a16:colId xmlns="" xmlns:a16="http://schemas.microsoft.com/office/drawing/2014/main" val="20001"/>
                    </a:ext>
                  </a:extLst>
                </a:gridCol>
                <a:gridCol w="2558932">
                  <a:extLst>
                    <a:ext uri="{9D8B030D-6E8A-4147-A177-3AD203B41FA5}">
                      <a16:colId xmlns="" xmlns:a16="http://schemas.microsoft.com/office/drawing/2014/main" val="20002"/>
                    </a:ext>
                  </a:extLst>
                </a:gridCol>
                <a:gridCol w="927612">
                  <a:extLst>
                    <a:ext uri="{9D8B030D-6E8A-4147-A177-3AD203B41FA5}">
                      <a16:colId xmlns="" xmlns:a16="http://schemas.microsoft.com/office/drawing/2014/main" val="20003"/>
                    </a:ext>
                  </a:extLst>
                </a:gridCol>
              </a:tblGrid>
              <a:tr h="26733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dirty="0" smtClean="0"/>
                        <a:t>SCENARIO</a:t>
                      </a:r>
                    </a:p>
                  </a:txBody>
                  <a:tcPr marT="34290" marB="34290"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000" dirty="0" smtClean="0"/>
                        <a:t>SLIDE</a:t>
                      </a:r>
                    </a:p>
                  </a:txBody>
                  <a:tcPr marT="34290" marB="34290" anchor="ctr">
                    <a:lnR w="3175" cap="flat" cmpd="sng" algn="ctr">
                      <a:solidFill>
                        <a:srgbClr val="1F497D"/>
                      </a:solidFill>
                      <a:prstDash val="solid"/>
                      <a:round/>
                      <a:headEnd type="none" w="med" len="med"/>
                      <a:tailEnd type="none" w="med" len="med"/>
                    </a:lnR>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dirty="0" smtClean="0"/>
                        <a:t>SCENARIO</a:t>
                      </a:r>
                    </a:p>
                  </a:txBody>
                  <a:tcPr marT="34290" marB="34290" anchor="ctr">
                    <a:lnL w="3175" cap="flat" cmpd="sng" algn="ctr">
                      <a:solidFill>
                        <a:srgbClr val="1F497D"/>
                      </a:solidFill>
                      <a:prstDash val="solid"/>
                      <a:round/>
                      <a:headEnd type="none" w="med" len="med"/>
                      <a:tailEnd type="none" w="med" len="med"/>
                    </a:ln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000" dirty="0" smtClean="0"/>
                        <a:t>SLIDE</a:t>
                      </a:r>
                    </a:p>
                  </a:txBody>
                  <a:tcPr marT="34290" marB="34290" anchor="ctr">
                    <a:lnR w="3175" cap="flat" cmpd="sng" algn="ctr">
                      <a:noFill/>
                      <a:prstDash val="solid"/>
                      <a:round/>
                      <a:headEnd type="none" w="med" len="med"/>
                      <a:tailEnd type="none" w="med" len="med"/>
                    </a:lnR>
                    <a:lnB w="12700" cap="flat" cmpd="sng" algn="ctr">
                      <a:solidFill>
                        <a:srgbClr val="4F81BD"/>
                      </a:solidFill>
                      <a:prstDash val="solid"/>
                      <a:round/>
                      <a:headEnd type="none" w="med" len="med"/>
                      <a:tailEnd type="none" w="med" len="med"/>
                    </a:lnB>
                  </a:tcPr>
                </a:tc>
                <a:extLst>
                  <a:ext uri="{0D108BD9-81ED-4DB2-BD59-A6C34878D82A}">
                    <a16:rowId xmlns="" xmlns:a16="http://schemas.microsoft.com/office/drawing/2014/main" val="10000"/>
                  </a:ext>
                </a:extLst>
              </a:tr>
              <a:tr h="51057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t>Arts, Entertainment and Recreation Scenario 1</a:t>
                      </a:r>
                    </a:p>
                  </a:txBody>
                  <a:tcPr marT="34290" marB="34290"/>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dirty="0" smtClean="0"/>
                        <a:t>3</a:t>
                      </a:r>
                    </a:p>
                  </a:txBody>
                  <a:tcPr marT="34290" marB="34290">
                    <a:lnR w="3175" cap="flat" cmpd="sng" algn="ctr">
                      <a:solidFill>
                        <a:srgbClr val="1F497D"/>
                      </a:solidFill>
                      <a:prstDash val="solid"/>
                      <a:round/>
                      <a:headEnd type="none" w="med" len="med"/>
                      <a:tailEnd type="none" w="med" len="med"/>
                    </a:lnR>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t>Electrical Utility Scenario 1</a:t>
                      </a:r>
                    </a:p>
                  </a:txBody>
                  <a:tcPr marT="34290" marB="34290">
                    <a:lnL w="3175" cap="flat" cmpd="sng" algn="ctr">
                      <a:solidFill>
                        <a:srgbClr val="1F497D"/>
                      </a:solidFill>
                      <a:prstDash val="solid"/>
                      <a:round/>
                      <a:headEnd type="none" w="med" len="med"/>
                      <a:tailEnd type="none" w="med" len="med"/>
                    </a:ln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dirty="0" smtClean="0"/>
                        <a:t>24</a:t>
                      </a:r>
                      <a:endParaRPr lang="en-US" sz="1400" dirty="0" smtClean="0"/>
                    </a:p>
                  </a:txBody>
                  <a:tcPr marT="34290" marB="34290">
                    <a:lnR w="3175" cap="flat" cmpd="sng" algn="ctr">
                      <a:noFill/>
                      <a:prstDash val="solid"/>
                      <a:round/>
                      <a:headEnd type="none" w="med" len="med"/>
                      <a:tailEnd type="none" w="med" len="med"/>
                    </a:lnR>
                    <a:lnT w="12700" cap="flat" cmpd="sng" algn="ctr">
                      <a:solidFill>
                        <a:srgbClr val="4F81BD"/>
                      </a:solidFill>
                      <a:prstDash val="solid"/>
                      <a:round/>
                      <a:headEnd type="none" w="med" len="med"/>
                      <a:tailEnd type="none" w="med" len="med"/>
                    </a:lnT>
                  </a:tcPr>
                </a:tc>
                <a:extLst>
                  <a:ext uri="{0D108BD9-81ED-4DB2-BD59-A6C34878D82A}">
                    <a16:rowId xmlns="" xmlns:a16="http://schemas.microsoft.com/office/drawing/2014/main" val="10001"/>
                  </a:ext>
                </a:extLst>
              </a:tr>
              <a:tr h="51057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t>Arts, Entertainment and Recreation Scenario 2 </a:t>
                      </a:r>
                    </a:p>
                  </a:txBody>
                  <a:tcPr marT="34290" marB="34290"/>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dirty="0" smtClean="0"/>
                        <a:t>9</a:t>
                      </a:r>
                    </a:p>
                  </a:txBody>
                  <a:tcPr marT="34290" marB="34290">
                    <a:lnR w="3175" cap="flat" cmpd="sng" algn="ctr">
                      <a:solidFill>
                        <a:srgbClr val="1F497D"/>
                      </a:solidFill>
                      <a:prstDash val="solid"/>
                      <a:round/>
                      <a:headEnd type="none" w="med" len="med"/>
                      <a:tailEnd type="none" w="med" len="med"/>
                    </a:lnR>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t>Electrical Utility Scenario 2</a:t>
                      </a:r>
                      <a:r>
                        <a:rPr lang="en-US" sz="1400" baseline="0" dirty="0" smtClean="0"/>
                        <a:t> </a:t>
                      </a:r>
                      <a:endParaRPr lang="en-US" sz="1400" dirty="0" smtClean="0"/>
                    </a:p>
                  </a:txBody>
                  <a:tcPr marT="34290" marB="34290">
                    <a:lnL w="3175" cap="flat" cmpd="sng" algn="ctr">
                      <a:solidFill>
                        <a:srgbClr val="1F497D"/>
                      </a:solidFill>
                      <a:prstDash val="solid"/>
                      <a:round/>
                      <a:headEnd type="none" w="med" len="med"/>
                      <a:tailEnd type="none" w="med" len="med"/>
                    </a:ln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dirty="0" smtClean="0"/>
                        <a:t>28</a:t>
                      </a:r>
                      <a:endParaRPr lang="en-US" sz="1400" dirty="0" smtClean="0"/>
                    </a:p>
                  </a:txBody>
                  <a:tcPr marT="34290" marB="34290">
                    <a:lnR w="3175" cap="flat" cmpd="sng" algn="ctr">
                      <a:noFill/>
                      <a:prstDash val="solid"/>
                      <a:round/>
                      <a:headEnd type="none" w="med" len="med"/>
                      <a:tailEnd type="none" w="med" len="med"/>
                    </a:lnR>
                  </a:tcPr>
                </a:tc>
                <a:extLst>
                  <a:ext uri="{0D108BD9-81ED-4DB2-BD59-A6C34878D82A}">
                    <a16:rowId xmlns="" xmlns:a16="http://schemas.microsoft.com/office/drawing/2014/main" val="10002"/>
                  </a:ext>
                </a:extLst>
              </a:tr>
              <a:tr h="36196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t>Construction Scenario 1</a:t>
                      </a:r>
                    </a:p>
                  </a:txBody>
                  <a:tcPr marT="34290" marB="34290">
                    <a:lnR>
                      <a:noFill/>
                    </a:lnR>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dirty="0" smtClean="0"/>
                        <a:t>13</a:t>
                      </a:r>
                      <a:endParaRPr lang="en-US" sz="1400" dirty="0" smtClean="0"/>
                    </a:p>
                  </a:txBody>
                  <a:tcPr marT="34290" marB="34290">
                    <a:lnL>
                      <a:noFill/>
                    </a:lnL>
                    <a:lnR w="3175" cap="flat" cmpd="sng" algn="ctr">
                      <a:solidFill>
                        <a:srgbClr val="1F497D"/>
                      </a:solidFill>
                      <a:prstDash val="solid"/>
                      <a:round/>
                      <a:headEnd type="none" w="med" len="med"/>
                      <a:tailEnd type="none" w="med" len="med"/>
                    </a:lnR>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t>Electrical Utility Scenario 3</a:t>
                      </a:r>
                    </a:p>
                  </a:txBody>
                  <a:tcPr marT="34290" marB="34290">
                    <a:lnL w="3175" cap="flat" cmpd="sng" algn="ctr">
                      <a:solidFill>
                        <a:srgbClr val="1F497D"/>
                      </a:solidFill>
                      <a:prstDash val="solid"/>
                      <a:round/>
                      <a:headEnd type="none" w="med" len="med"/>
                      <a:tailEnd type="none" w="med" len="med"/>
                    </a:ln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dirty="0" smtClean="0"/>
                        <a:t>33</a:t>
                      </a:r>
                      <a:endParaRPr lang="en-US" sz="1400" dirty="0" smtClean="0"/>
                    </a:p>
                  </a:txBody>
                  <a:tcPr marT="34290" marB="34290">
                    <a:lnR w="3175" cap="flat" cmpd="sng" algn="ctr">
                      <a:noFill/>
                      <a:prstDash val="solid"/>
                      <a:round/>
                      <a:headEnd type="none" w="med" len="med"/>
                      <a:tailEnd type="none" w="med" len="med"/>
                    </a:lnR>
                  </a:tcPr>
                </a:tc>
                <a:extLst>
                  <a:ext uri="{0D108BD9-81ED-4DB2-BD59-A6C34878D82A}">
                    <a16:rowId xmlns="" xmlns:a16="http://schemas.microsoft.com/office/drawing/2014/main" val="10003"/>
                  </a:ext>
                </a:extLst>
              </a:tr>
              <a:tr h="36196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t>Manufacturing Scenario 1</a:t>
                      </a:r>
                    </a:p>
                  </a:txBody>
                  <a:tcPr marT="34290" marB="34290"/>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dirty="0" smtClean="0"/>
                        <a:t>16</a:t>
                      </a:r>
                      <a:endParaRPr lang="en-US" sz="1400" dirty="0" smtClean="0"/>
                    </a:p>
                  </a:txBody>
                  <a:tcPr marT="34290" marB="34290">
                    <a:lnR w="3175" cap="flat" cmpd="sng" algn="ctr">
                      <a:solidFill>
                        <a:srgbClr val="1F497D"/>
                      </a:solidFill>
                      <a:prstDash val="solid"/>
                      <a:round/>
                      <a:headEnd type="none" w="med" len="med"/>
                      <a:tailEnd type="none" w="med" len="med"/>
                    </a:lnR>
                  </a:tcPr>
                </a:tc>
                <a:tc>
                  <a:txBody>
                    <a:bodyPr/>
                    <a:lstStyle/>
                    <a:p>
                      <a:pPr marL="0" marR="0" indent="0" algn="l" defTabSz="457200" rtl="0" eaLnBrk="1" fontAlgn="auto" latinLnBrk="0" hangingPunct="1">
                        <a:lnSpc>
                          <a:spcPct val="110000"/>
                        </a:lnSpc>
                        <a:spcBef>
                          <a:spcPts val="0"/>
                        </a:spcBef>
                        <a:spcAft>
                          <a:spcPts val="0"/>
                        </a:spcAft>
                        <a:buClrTx/>
                        <a:buSzTx/>
                        <a:buFontTx/>
                        <a:buNone/>
                        <a:tabLst/>
                        <a:defRPr/>
                      </a:pPr>
                      <a:r>
                        <a:rPr lang="en-US" sz="1400" dirty="0" smtClean="0"/>
                        <a:t>Wholesale Trade Scenario 1</a:t>
                      </a:r>
                    </a:p>
                  </a:txBody>
                  <a:tcPr marT="34290" marB="34290">
                    <a:lnL w="3175" cap="flat" cmpd="sng" algn="ctr">
                      <a:solidFill>
                        <a:srgbClr val="1F497D"/>
                      </a:solidFill>
                      <a:prstDash val="solid"/>
                      <a:round/>
                      <a:headEnd type="none" w="med" len="med"/>
                      <a:tailEnd type="none" w="med" len="med"/>
                    </a:ln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dirty="0" smtClean="0"/>
                        <a:t>38</a:t>
                      </a:r>
                      <a:endParaRPr lang="en-US" sz="1400" dirty="0" smtClean="0"/>
                    </a:p>
                  </a:txBody>
                  <a:tcPr marT="34290" marB="34290">
                    <a:lnR w="3175" cap="flat" cmpd="sng" algn="ctr">
                      <a:noFill/>
                      <a:prstDash val="solid"/>
                      <a:round/>
                      <a:headEnd type="none" w="med" len="med"/>
                      <a:tailEnd type="none" w="med" len="med"/>
                    </a:lnR>
                  </a:tcPr>
                </a:tc>
                <a:extLst>
                  <a:ext uri="{0D108BD9-81ED-4DB2-BD59-A6C34878D82A}">
                    <a16:rowId xmlns="" xmlns:a16="http://schemas.microsoft.com/office/drawing/2014/main" val="10004"/>
                  </a:ext>
                </a:extLst>
              </a:tr>
              <a:tr h="361962">
                <a:tc>
                  <a:txBody>
                    <a:bodyPr/>
                    <a:lstStyle/>
                    <a:p>
                      <a:pPr marL="0" marR="0" indent="0" algn="l" defTabSz="457200" rtl="0" eaLnBrk="1" fontAlgn="auto" latinLnBrk="0" hangingPunct="1">
                        <a:lnSpc>
                          <a:spcPct val="110000"/>
                        </a:lnSpc>
                        <a:spcBef>
                          <a:spcPts val="0"/>
                        </a:spcBef>
                        <a:spcAft>
                          <a:spcPts val="0"/>
                        </a:spcAft>
                        <a:buClrTx/>
                        <a:buSzTx/>
                        <a:buFontTx/>
                        <a:buNone/>
                        <a:tabLst/>
                        <a:defRPr/>
                      </a:pPr>
                      <a:r>
                        <a:rPr lang="en-US" sz="1400" dirty="0" smtClean="0"/>
                        <a:t>Transportation and Warehousing Scenario</a:t>
                      </a:r>
                      <a:r>
                        <a:rPr lang="en-US" sz="1400" baseline="0" dirty="0" smtClean="0"/>
                        <a:t> 1</a:t>
                      </a:r>
                      <a:endParaRPr lang="en-US" sz="1400" dirty="0" smtClean="0"/>
                    </a:p>
                  </a:txBody>
                  <a:tcPr marT="34290" marB="34290">
                    <a:lnR>
                      <a:noFill/>
                    </a:lnR>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dirty="0" smtClean="0"/>
                        <a:t>20</a:t>
                      </a:r>
                      <a:endParaRPr lang="en-US" sz="1400" dirty="0" smtClean="0"/>
                    </a:p>
                  </a:txBody>
                  <a:tcPr marT="34290" marB="34290">
                    <a:lnL>
                      <a:noFill/>
                    </a:lnL>
                    <a:lnR w="3175" cap="flat" cmpd="sng" algn="ctr">
                      <a:solidFill>
                        <a:srgbClr val="1F497D"/>
                      </a:solidFill>
                      <a:prstDash val="solid"/>
                      <a:round/>
                      <a:headEnd type="none" w="med" len="med"/>
                      <a:tailEnd type="none" w="med" len="med"/>
                    </a:lnR>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t>Wholesale Trade Scenario 2</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400" dirty="0" smtClean="0"/>
                    </a:p>
                  </a:txBody>
                  <a:tcPr marT="34290" marB="34290">
                    <a:lnL w="3175" cap="flat" cmpd="sng" algn="ctr">
                      <a:solidFill>
                        <a:srgbClr val="1F497D"/>
                      </a:solidFill>
                      <a:prstDash val="solid"/>
                      <a:round/>
                      <a:headEnd type="none" w="med" len="med"/>
                      <a:tailEnd type="none" w="med" len="med"/>
                    </a:ln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dirty="0" smtClean="0"/>
                        <a:t>43</a:t>
                      </a:r>
                      <a:endParaRPr lang="en-US" sz="1400" dirty="0" smtClean="0"/>
                    </a:p>
                  </a:txBody>
                  <a:tcPr marT="34290" marB="34290">
                    <a:lnR w="3175" cap="flat" cmpd="sng" algn="ctr">
                      <a:noFill/>
                      <a:prstDash val="solid"/>
                      <a:round/>
                      <a:headEnd type="none" w="med" len="med"/>
                      <a:tailEnd type="none" w="med" len="med"/>
                    </a:lnR>
                  </a:tcPr>
                </a:tc>
                <a:extLst>
                  <a:ext uri="{0D108BD9-81ED-4DB2-BD59-A6C34878D82A}">
                    <a16:rowId xmlns="" xmlns:a16="http://schemas.microsoft.com/office/drawing/2014/main" val="10005"/>
                  </a:ext>
                </a:extLst>
              </a:tr>
            </a:tbl>
          </a:graphicData>
        </a:graphic>
      </p:graphicFrame>
      <p:sp>
        <p:nvSpPr>
          <p:cNvPr id="8" name="Title 1"/>
          <p:cNvSpPr txBox="1">
            <a:spLocks/>
          </p:cNvSpPr>
          <p:nvPr/>
        </p:nvSpPr>
        <p:spPr>
          <a:xfrm>
            <a:off x="870297" y="800707"/>
            <a:ext cx="4861544" cy="708471"/>
          </a:xfrm>
          <a:prstGeom prst="rect">
            <a:avLst/>
          </a:prstGeom>
        </p:spPr>
        <p:txBody>
          <a:bodyPr vert="horz" lIns="91440" tIns="45720" rIns="91440" bIns="45720" rtlCol="0" anchor="ctr" anchorCtr="0">
            <a:normAutofit fontScale="97500"/>
          </a:bodyPr>
          <a:lstStyle>
            <a:lvl1pPr algn="l" defTabSz="457200" rtl="0" eaLnBrk="1" latinLnBrk="0" hangingPunct="1">
              <a:spcBef>
                <a:spcPct val="0"/>
              </a:spcBef>
              <a:buNone/>
              <a:defRPr sz="3200" kern="1200">
                <a:solidFill>
                  <a:srgbClr val="00467F"/>
                </a:solidFill>
                <a:latin typeface="+mj-lt"/>
                <a:ea typeface="+mj-ea"/>
                <a:cs typeface="+mj-cs"/>
              </a:defRPr>
            </a:lvl1pPr>
          </a:lstStyle>
          <a:p>
            <a:r>
              <a:rPr lang="en-US" sz="2400" dirty="0" smtClean="0"/>
              <a:t>Table of Contents</a:t>
            </a:r>
            <a:endParaRPr lang="en-US" sz="2400" dirty="0"/>
          </a:p>
        </p:txBody>
      </p:sp>
    </p:spTree>
    <p:extLst>
      <p:ext uri="{BB962C8B-B14F-4D97-AF65-F5344CB8AC3E}">
        <p14:creationId xmlns:p14="http://schemas.microsoft.com/office/powerpoint/2010/main" val="39064410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numCol="1">
            <a:noAutofit/>
          </a:bodyPr>
          <a:lstStyle/>
          <a:p>
            <a:pPr marL="0" indent="0">
              <a:lnSpc>
                <a:spcPct val="120000"/>
              </a:lnSpc>
              <a:buNone/>
            </a:pPr>
            <a:r>
              <a:rPr lang="en-US" sz="1600" dirty="0"/>
              <a:t>Your sister-in-law is in a bind. Her twins had their tonsils removed earlier in the day and must stay in the hospital overnight. Your sister-in-law wants to stay overnight with them but she needs babysitting coverage for her two youngest children for a few hours, as her teenage babysitter needs to go home before dinner. Your brother (her husband) should have returned earlier today from a business trip but his flight was cancelled and he is waiting for the next flight. You agree to watch your 6-month-old nephew and 3-year-old niece until your brother returns home</a:t>
            </a:r>
            <a:r>
              <a:rPr lang="en-US" sz="1600" dirty="0" smtClean="0"/>
              <a:t>.</a:t>
            </a:r>
            <a:endParaRPr lang="en-US" sz="1600" dirty="0"/>
          </a:p>
        </p:txBody>
      </p:sp>
      <p:sp>
        <p:nvSpPr>
          <p:cNvPr id="2" name="Title 1"/>
          <p:cNvSpPr>
            <a:spLocks noGrp="1"/>
          </p:cNvSpPr>
          <p:nvPr>
            <p:ph type="title"/>
          </p:nvPr>
        </p:nvSpPr>
        <p:spPr/>
        <p:txBody>
          <a:bodyPr>
            <a:noAutofit/>
          </a:bodyPr>
          <a:lstStyle/>
          <a:p>
            <a:r>
              <a:rPr lang="en-US" sz="2500" dirty="0"/>
              <a:t>Transportation and </a:t>
            </a:r>
            <a:r>
              <a:rPr lang="en-US" sz="2500" dirty="0" smtClean="0"/>
              <a:t>Warehousing</a:t>
            </a:r>
            <a:r>
              <a:rPr lang="en-US" sz="2500" dirty="0" smtClean="0"/>
              <a:t/>
            </a:r>
            <a:br>
              <a:rPr lang="en-US" sz="2500" dirty="0" smtClean="0"/>
            </a:br>
            <a:r>
              <a:rPr lang="en-US" sz="2500" dirty="0" smtClean="0"/>
              <a:t>Scenario 1 </a:t>
            </a:r>
            <a:r>
              <a:rPr lang="en-US" sz="1600" i="1" dirty="0" smtClean="0"/>
              <a:t>Continues </a:t>
            </a:r>
            <a:r>
              <a:rPr lang="en-US" sz="1600" i="1" dirty="0"/>
              <a:t>on next page</a:t>
            </a:r>
            <a:endParaRPr lang="en-US" dirty="0"/>
          </a:p>
        </p:txBody>
      </p:sp>
      <p:sp>
        <p:nvSpPr>
          <p:cNvPr id="4" name="Slide Number Placeholder 4"/>
          <p:cNvSpPr>
            <a:spLocks noGrp="1"/>
          </p:cNvSpPr>
          <p:nvPr>
            <p:ph type="sldNum" sz="quarter" idx="4"/>
          </p:nvPr>
        </p:nvSpPr>
        <p:spPr>
          <a:prstGeom prst="rect">
            <a:avLst/>
          </a:prstGeom>
        </p:spPr>
        <p:txBody>
          <a:bodyPr vert="horz" lIns="91440" tIns="45720" rIns="91440" bIns="45720" rtlCol="0" anchor="ctr"/>
          <a:lstStyle>
            <a:lvl1pPr algn="r">
              <a:defRPr sz="1200">
                <a:solidFill>
                  <a:schemeClr val="tx1">
                    <a:tint val="75000"/>
                  </a:schemeClr>
                </a:solidFill>
              </a:defRPr>
            </a:lvl1pPr>
          </a:lstStyle>
          <a:p>
            <a:fld id="{3A1B6897-E687-3C40-B57E-83B9FB4A1DCE}" type="slidenum">
              <a:rPr lang="en-US" smtClean="0">
                <a:solidFill>
                  <a:prstClr val="black">
                    <a:tint val="75000"/>
                  </a:prstClr>
                </a:solidFill>
              </a:rPr>
              <a:pPr/>
              <a:t>20</a:t>
            </a:fld>
            <a:endParaRPr lang="en-US" dirty="0">
              <a:solidFill>
                <a:prstClr val="black">
                  <a:tint val="75000"/>
                </a:prstClr>
              </a:solidFill>
            </a:endParaRPr>
          </a:p>
        </p:txBody>
      </p:sp>
    </p:spTree>
    <p:extLst>
      <p:ext uri="{BB962C8B-B14F-4D97-AF65-F5344CB8AC3E}">
        <p14:creationId xmlns:p14="http://schemas.microsoft.com/office/powerpoint/2010/main" val="28756371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numCol="1">
            <a:noAutofit/>
          </a:bodyPr>
          <a:lstStyle/>
          <a:p>
            <a:pPr marL="0" indent="0">
              <a:lnSpc>
                <a:spcPct val="120000"/>
              </a:lnSpc>
              <a:buNone/>
            </a:pPr>
            <a:r>
              <a:rPr lang="en-US" sz="1600" dirty="0" smtClean="0"/>
              <a:t>After </a:t>
            </a:r>
            <a:r>
              <a:rPr lang="en-US" sz="1600" dirty="0"/>
              <a:t>feeding, bathing and reading to the children, you get them settled in bed and head to the family room to watch a little TV. Around 10 </a:t>
            </a:r>
            <a:r>
              <a:rPr lang="en-US" sz="1600" dirty="0" smtClean="0"/>
              <a:t>p.m., </a:t>
            </a:r>
            <a:r>
              <a:rPr lang="en-US" sz="1600" dirty="0"/>
              <a:t>you receive a call from your brother, who says his plane has landed and he should be home in </a:t>
            </a:r>
            <a:r>
              <a:rPr lang="en-US" sz="1600" dirty="0" smtClean="0"/>
              <a:t>30–40 </a:t>
            </a:r>
            <a:r>
              <a:rPr lang="en-US" sz="1600" dirty="0"/>
              <a:t>minutes. Then you go to check on the children. Your niece is sleeping soundly. When you check your nephew, you see that he is not breathing and is slightly blue around the mouth. </a:t>
            </a:r>
          </a:p>
          <a:p>
            <a:r>
              <a:rPr lang="en-US" sz="1600" dirty="0" smtClean="0"/>
              <a:t>What should you do before providing first aid?</a:t>
            </a:r>
          </a:p>
          <a:p>
            <a:r>
              <a:rPr lang="en-US" sz="1600" dirty="0" smtClean="0"/>
              <a:t>How would you provide care?</a:t>
            </a:r>
          </a:p>
          <a:p>
            <a:pPr marL="457200" lvl="1" indent="0">
              <a:spcAft>
                <a:spcPts val="600"/>
              </a:spcAft>
              <a:buNone/>
            </a:pPr>
            <a:endParaRPr lang="en-US" sz="1400" dirty="0"/>
          </a:p>
        </p:txBody>
      </p:sp>
      <p:sp>
        <p:nvSpPr>
          <p:cNvPr id="2" name="Title 1"/>
          <p:cNvSpPr>
            <a:spLocks noGrp="1"/>
          </p:cNvSpPr>
          <p:nvPr>
            <p:ph type="title"/>
          </p:nvPr>
        </p:nvSpPr>
        <p:spPr/>
        <p:txBody>
          <a:bodyPr>
            <a:noAutofit/>
          </a:bodyPr>
          <a:lstStyle/>
          <a:p>
            <a:r>
              <a:rPr lang="en-US" sz="2500" dirty="0"/>
              <a:t>Transportation and Warehousing</a:t>
            </a:r>
            <a:br>
              <a:rPr lang="en-US" sz="2500" dirty="0"/>
            </a:br>
            <a:r>
              <a:rPr lang="en-US" sz="2500" dirty="0"/>
              <a:t>Scenario </a:t>
            </a:r>
            <a:r>
              <a:rPr lang="en-US" sz="2500" dirty="0" smtClean="0"/>
              <a:t>1</a:t>
            </a:r>
            <a:endParaRPr lang="en-US" sz="2500" dirty="0"/>
          </a:p>
        </p:txBody>
      </p:sp>
      <p:sp>
        <p:nvSpPr>
          <p:cNvPr id="4" name="Slide Number Placeholder 4"/>
          <p:cNvSpPr>
            <a:spLocks noGrp="1"/>
          </p:cNvSpPr>
          <p:nvPr>
            <p:ph type="sldNum" sz="quarter" idx="4"/>
          </p:nvPr>
        </p:nvSpPr>
        <p:spPr>
          <a:prstGeom prst="rect">
            <a:avLst/>
          </a:prstGeom>
        </p:spPr>
        <p:txBody>
          <a:bodyPr vert="horz" lIns="91440" tIns="45720" rIns="91440" bIns="45720" rtlCol="0" anchor="ctr"/>
          <a:lstStyle>
            <a:lvl1pPr algn="r">
              <a:defRPr sz="1200">
                <a:solidFill>
                  <a:schemeClr val="tx1">
                    <a:tint val="75000"/>
                  </a:schemeClr>
                </a:solidFill>
              </a:defRPr>
            </a:lvl1pPr>
          </a:lstStyle>
          <a:p>
            <a:fld id="{3A1B6897-E687-3C40-B57E-83B9FB4A1DCE}" type="slidenum">
              <a:rPr lang="en-US" smtClean="0">
                <a:solidFill>
                  <a:prstClr val="black">
                    <a:tint val="75000"/>
                  </a:prstClr>
                </a:solidFill>
              </a:rPr>
              <a:pPr/>
              <a:t>21</a:t>
            </a:fld>
            <a:endParaRPr lang="en-US" dirty="0">
              <a:solidFill>
                <a:prstClr val="black">
                  <a:tint val="75000"/>
                </a:prstClr>
              </a:solidFill>
            </a:endParaRPr>
          </a:p>
        </p:txBody>
      </p:sp>
    </p:spTree>
    <p:extLst>
      <p:ext uri="{BB962C8B-B14F-4D97-AF65-F5344CB8AC3E}">
        <p14:creationId xmlns:p14="http://schemas.microsoft.com/office/powerpoint/2010/main" val="26498287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lvl="0"/>
            <a:r>
              <a:rPr lang="en-US" sz="1800" dirty="0" smtClean="0"/>
              <a:t>What should </a:t>
            </a:r>
            <a:r>
              <a:rPr lang="en-US" sz="1800" dirty="0"/>
              <a:t>you do before providing first </a:t>
            </a:r>
            <a:r>
              <a:rPr lang="en-US" sz="1800" dirty="0" smtClean="0"/>
              <a:t>aid?</a:t>
            </a:r>
          </a:p>
          <a:p>
            <a:pPr lvl="1" indent="-396875">
              <a:buFont typeface="+mj-lt"/>
              <a:buAutoNum type="alphaLcPeriod"/>
            </a:pPr>
            <a:r>
              <a:rPr lang="en-US" dirty="0"/>
              <a:t>R</a:t>
            </a:r>
            <a:r>
              <a:rPr lang="en-US" dirty="0" smtClean="0"/>
              <a:t>emove the infant from the crib and put him on a firm, flat surface.</a:t>
            </a:r>
          </a:p>
          <a:p>
            <a:pPr marL="0" indent="0">
              <a:buNone/>
            </a:pPr>
            <a:endParaRPr lang="en-US" sz="1800" dirty="0"/>
          </a:p>
        </p:txBody>
      </p:sp>
      <p:sp>
        <p:nvSpPr>
          <p:cNvPr id="6" name="Title 5"/>
          <p:cNvSpPr>
            <a:spLocks noGrp="1"/>
          </p:cNvSpPr>
          <p:nvPr>
            <p:ph type="title"/>
          </p:nvPr>
        </p:nvSpPr>
        <p:spPr/>
        <p:txBody>
          <a:bodyPr>
            <a:noAutofit/>
          </a:bodyPr>
          <a:lstStyle/>
          <a:p>
            <a:r>
              <a:rPr lang="en-US" sz="2500" dirty="0"/>
              <a:t>Transportation and Warehousing</a:t>
            </a:r>
            <a:br>
              <a:rPr lang="en-US" sz="2500" dirty="0"/>
            </a:br>
            <a:r>
              <a:rPr lang="en-US" sz="2500" dirty="0"/>
              <a:t>Scenario 1 </a:t>
            </a:r>
            <a:r>
              <a:rPr lang="en-US" sz="2500" b="1" dirty="0" smtClean="0"/>
              <a:t>Answer</a:t>
            </a:r>
            <a:endParaRPr lang="en-US" sz="2500" dirty="0"/>
          </a:p>
        </p:txBody>
      </p:sp>
      <p:sp>
        <p:nvSpPr>
          <p:cNvPr id="4" name="Slide Number Placeholder 4"/>
          <p:cNvSpPr>
            <a:spLocks noGrp="1"/>
          </p:cNvSpPr>
          <p:nvPr>
            <p:ph type="sldNum" sz="quarter" idx="4"/>
          </p:nvPr>
        </p:nvSpPr>
        <p:spPr>
          <a:prstGeom prst="rect">
            <a:avLst/>
          </a:prstGeom>
        </p:spPr>
        <p:txBody>
          <a:bodyPr vert="horz" lIns="91440" tIns="45720" rIns="91440" bIns="45720" rtlCol="0" anchor="ctr"/>
          <a:lstStyle>
            <a:lvl1pPr algn="r">
              <a:defRPr sz="1200">
                <a:solidFill>
                  <a:schemeClr val="tx1">
                    <a:tint val="75000"/>
                  </a:schemeClr>
                </a:solidFill>
              </a:defRPr>
            </a:lvl1pPr>
          </a:lstStyle>
          <a:p>
            <a:fld id="{3A1B6897-E687-3C40-B57E-83B9FB4A1DCE}" type="slidenum">
              <a:rPr lang="en-US" smtClean="0">
                <a:solidFill>
                  <a:prstClr val="black">
                    <a:tint val="75000"/>
                  </a:prstClr>
                </a:solidFill>
              </a:rPr>
              <a:pPr/>
              <a:t>22</a:t>
            </a:fld>
            <a:endParaRPr lang="en-US" dirty="0">
              <a:solidFill>
                <a:prstClr val="black">
                  <a:tint val="75000"/>
                </a:prstClr>
              </a:solidFill>
            </a:endParaRPr>
          </a:p>
        </p:txBody>
      </p:sp>
    </p:spTree>
    <p:extLst>
      <p:ext uri="{BB962C8B-B14F-4D97-AF65-F5344CB8AC3E}">
        <p14:creationId xmlns:p14="http://schemas.microsoft.com/office/powerpoint/2010/main" val="25684849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40000" lnSpcReduction="20000"/>
          </a:bodyPr>
          <a:lstStyle/>
          <a:p>
            <a:pPr>
              <a:buFont typeface="+mj-lt"/>
              <a:buAutoNum type="arabicPeriod" startAt="2"/>
            </a:pPr>
            <a:r>
              <a:rPr lang="en-US" sz="4000" dirty="0" smtClean="0"/>
              <a:t>How </a:t>
            </a:r>
            <a:r>
              <a:rPr lang="en-US" sz="4000" dirty="0"/>
              <a:t>would you provide care?</a:t>
            </a:r>
          </a:p>
          <a:p>
            <a:pPr lvl="1">
              <a:buFont typeface="+mj-lt"/>
              <a:buAutoNum type="alphaLcPeriod"/>
            </a:pPr>
            <a:r>
              <a:rPr lang="en-US" sz="3400" dirty="0"/>
              <a:t>Provide CPR:</a:t>
            </a:r>
          </a:p>
          <a:p>
            <a:pPr lvl="2"/>
            <a:r>
              <a:rPr lang="en-US" sz="3400" dirty="0"/>
              <a:t>Expose the chest and put two fingers of 1 hand below the nipple line.</a:t>
            </a:r>
          </a:p>
          <a:p>
            <a:pPr lvl="2"/>
            <a:r>
              <a:rPr lang="en-US" sz="3400" dirty="0"/>
              <a:t>Give 30 compressions at a rate of 100–120 per minute and at a depth of 1½ inches (⅓ the depth of the chest). </a:t>
            </a:r>
          </a:p>
          <a:p>
            <a:pPr lvl="2"/>
            <a:r>
              <a:rPr lang="en-US" sz="3400" dirty="0"/>
              <a:t>Tilt the head and lift the chin to open the airway, and then give 2 rescue breaths. Cover the mouth and nose with your mouth. Each breath should be given 1 second or until the chest rises. </a:t>
            </a:r>
          </a:p>
          <a:p>
            <a:pPr lvl="2"/>
            <a:r>
              <a:rPr lang="en-US" sz="3400" dirty="0"/>
              <a:t>Continue giving 30 compressions and 2 breaths for 5 cycles (about 2 minutes), then call 9-1-1.</a:t>
            </a:r>
          </a:p>
          <a:p>
            <a:pPr lvl="2"/>
            <a:r>
              <a:rPr lang="en-US" sz="3400" dirty="0"/>
              <a:t>Continue providing CPR during the 9-1-1 call and until the infant recovers or EMS arrives and takes over</a:t>
            </a:r>
            <a:r>
              <a:rPr lang="en-US" sz="3400" dirty="0" smtClean="0"/>
              <a:t>.</a:t>
            </a:r>
            <a:endParaRPr lang="en-US" sz="3400" dirty="0"/>
          </a:p>
        </p:txBody>
      </p:sp>
      <p:sp>
        <p:nvSpPr>
          <p:cNvPr id="9" name="Title 5"/>
          <p:cNvSpPr>
            <a:spLocks noGrp="1"/>
          </p:cNvSpPr>
          <p:nvPr>
            <p:ph type="title"/>
          </p:nvPr>
        </p:nvSpPr>
        <p:spPr/>
        <p:txBody>
          <a:bodyPr>
            <a:noAutofit/>
          </a:bodyPr>
          <a:lstStyle/>
          <a:p>
            <a:r>
              <a:rPr lang="en-US" sz="2500" dirty="0"/>
              <a:t>Transportation and Warehousing</a:t>
            </a:r>
            <a:br>
              <a:rPr lang="en-US" sz="2500" dirty="0"/>
            </a:br>
            <a:r>
              <a:rPr lang="en-US" sz="2500" dirty="0"/>
              <a:t>Scenario 1 </a:t>
            </a:r>
            <a:r>
              <a:rPr lang="en-US" sz="2500" b="1" dirty="0" smtClean="0"/>
              <a:t>Answer</a:t>
            </a:r>
            <a:endParaRPr lang="en-US" sz="2500" dirty="0"/>
          </a:p>
        </p:txBody>
      </p:sp>
      <p:sp>
        <p:nvSpPr>
          <p:cNvPr id="4" name="Slide Number Placeholder 4"/>
          <p:cNvSpPr>
            <a:spLocks noGrp="1"/>
          </p:cNvSpPr>
          <p:nvPr>
            <p:ph type="sldNum" sz="quarter" idx="4"/>
          </p:nvPr>
        </p:nvSpPr>
        <p:spPr>
          <a:prstGeom prst="rect">
            <a:avLst/>
          </a:prstGeom>
        </p:spPr>
        <p:txBody>
          <a:bodyPr vert="horz" lIns="91440" tIns="45720" rIns="91440" bIns="45720" rtlCol="0" anchor="ctr"/>
          <a:lstStyle>
            <a:lvl1pPr algn="r">
              <a:defRPr sz="1200">
                <a:solidFill>
                  <a:schemeClr val="tx1">
                    <a:tint val="75000"/>
                  </a:schemeClr>
                </a:solidFill>
              </a:defRPr>
            </a:lvl1pPr>
          </a:lstStyle>
          <a:p>
            <a:fld id="{3A1B6897-E687-3C40-B57E-83B9FB4A1DCE}" type="slidenum">
              <a:rPr lang="en-US" smtClean="0">
                <a:solidFill>
                  <a:prstClr val="black">
                    <a:tint val="75000"/>
                  </a:prstClr>
                </a:solidFill>
              </a:rPr>
              <a:pPr/>
              <a:t>23</a:t>
            </a:fld>
            <a:endParaRPr lang="en-US" dirty="0">
              <a:solidFill>
                <a:prstClr val="black">
                  <a:tint val="75000"/>
                </a:prstClr>
              </a:solidFill>
            </a:endParaRPr>
          </a:p>
        </p:txBody>
      </p:sp>
    </p:spTree>
    <p:extLst>
      <p:ext uri="{BB962C8B-B14F-4D97-AF65-F5344CB8AC3E}">
        <p14:creationId xmlns:p14="http://schemas.microsoft.com/office/powerpoint/2010/main" val="35877595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numCol="1">
            <a:noAutofit/>
          </a:bodyPr>
          <a:lstStyle/>
          <a:p>
            <a:pPr marL="0" indent="0">
              <a:lnSpc>
                <a:spcPct val="120000"/>
              </a:lnSpc>
              <a:buNone/>
            </a:pPr>
            <a:r>
              <a:rPr lang="en-US" sz="1600" dirty="0"/>
              <a:t>Your sister-in-law is in a bind. Her twins had their tonsils removed earlier in the day and must stay in the hospital overnight. Your sister-in-law wants to stay overnight with them but she needs babysitting coverage for her two youngest children for a few hours, as her teenage babysitter needs to go home before dinner. Your brother (her husband) should have returned earlier today from a business trip but his flight was cancelled and he is waiting for the next flight. You agree to watch your 6-month-old nephew and 3-year-old niece until your brother returns home</a:t>
            </a:r>
            <a:r>
              <a:rPr lang="en-US" sz="1600" dirty="0" smtClean="0"/>
              <a:t>.</a:t>
            </a:r>
            <a:endParaRPr lang="en-US" sz="1600" dirty="0"/>
          </a:p>
        </p:txBody>
      </p:sp>
      <p:sp>
        <p:nvSpPr>
          <p:cNvPr id="2" name="Title 1"/>
          <p:cNvSpPr>
            <a:spLocks noGrp="1"/>
          </p:cNvSpPr>
          <p:nvPr>
            <p:ph type="title"/>
          </p:nvPr>
        </p:nvSpPr>
        <p:spPr/>
        <p:txBody>
          <a:bodyPr>
            <a:noAutofit/>
          </a:bodyPr>
          <a:lstStyle/>
          <a:p>
            <a:r>
              <a:rPr lang="en-US" sz="2500" dirty="0"/>
              <a:t>Electrical Utility</a:t>
            </a:r>
            <a:r>
              <a:rPr lang="en-US" sz="2500" dirty="0" smtClean="0"/>
              <a:t/>
            </a:r>
            <a:br>
              <a:rPr lang="en-US" sz="2500" dirty="0" smtClean="0"/>
            </a:br>
            <a:r>
              <a:rPr lang="en-US" sz="2500" dirty="0" smtClean="0"/>
              <a:t>Scenario 1 </a:t>
            </a:r>
            <a:r>
              <a:rPr lang="en-US" sz="1600" i="1" dirty="0" smtClean="0"/>
              <a:t>Continues </a:t>
            </a:r>
            <a:r>
              <a:rPr lang="en-US" sz="1600" i="1" dirty="0"/>
              <a:t>on next page</a:t>
            </a:r>
            <a:endParaRPr lang="en-US" dirty="0"/>
          </a:p>
        </p:txBody>
      </p:sp>
      <p:sp>
        <p:nvSpPr>
          <p:cNvPr id="4" name="Slide Number Placeholder 4"/>
          <p:cNvSpPr>
            <a:spLocks noGrp="1"/>
          </p:cNvSpPr>
          <p:nvPr>
            <p:ph type="sldNum" sz="quarter" idx="4"/>
          </p:nvPr>
        </p:nvSpPr>
        <p:spPr>
          <a:prstGeom prst="rect">
            <a:avLst/>
          </a:prstGeom>
        </p:spPr>
        <p:txBody>
          <a:bodyPr vert="horz" lIns="91440" tIns="45720" rIns="91440" bIns="45720" rtlCol="0" anchor="ctr"/>
          <a:lstStyle>
            <a:lvl1pPr algn="r">
              <a:defRPr sz="1200">
                <a:solidFill>
                  <a:schemeClr val="tx1">
                    <a:tint val="75000"/>
                  </a:schemeClr>
                </a:solidFill>
              </a:defRPr>
            </a:lvl1pPr>
          </a:lstStyle>
          <a:p>
            <a:fld id="{3A1B6897-E687-3C40-B57E-83B9FB4A1DCE}" type="slidenum">
              <a:rPr lang="en-US" smtClean="0">
                <a:solidFill>
                  <a:prstClr val="black">
                    <a:tint val="75000"/>
                  </a:prstClr>
                </a:solidFill>
              </a:rPr>
              <a:pPr/>
              <a:t>24</a:t>
            </a:fld>
            <a:endParaRPr lang="en-US" dirty="0">
              <a:solidFill>
                <a:prstClr val="black">
                  <a:tint val="75000"/>
                </a:prstClr>
              </a:solidFill>
            </a:endParaRPr>
          </a:p>
        </p:txBody>
      </p:sp>
    </p:spTree>
    <p:extLst>
      <p:ext uri="{BB962C8B-B14F-4D97-AF65-F5344CB8AC3E}">
        <p14:creationId xmlns:p14="http://schemas.microsoft.com/office/powerpoint/2010/main" val="6710448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numCol="1">
            <a:noAutofit/>
          </a:bodyPr>
          <a:lstStyle/>
          <a:p>
            <a:pPr marL="0" indent="0">
              <a:lnSpc>
                <a:spcPct val="120000"/>
              </a:lnSpc>
              <a:buNone/>
            </a:pPr>
            <a:r>
              <a:rPr lang="en-US" sz="1600" dirty="0" smtClean="0"/>
              <a:t>After </a:t>
            </a:r>
            <a:r>
              <a:rPr lang="en-US" sz="1600" dirty="0"/>
              <a:t>feeding, bathing and reading to the children, you get them settled in bed and head to the family room to watch a little TV. Around 10 </a:t>
            </a:r>
            <a:r>
              <a:rPr lang="en-US" sz="1600" dirty="0" smtClean="0"/>
              <a:t>p.m., </a:t>
            </a:r>
            <a:r>
              <a:rPr lang="en-US" sz="1600" dirty="0"/>
              <a:t>you receive a call from your brother, who says his plane has landed and he should be home in </a:t>
            </a:r>
            <a:r>
              <a:rPr lang="en-US" sz="1600" dirty="0" smtClean="0"/>
              <a:t>30–40 </a:t>
            </a:r>
            <a:r>
              <a:rPr lang="en-US" sz="1600" dirty="0"/>
              <a:t>minutes. Then you go to check on the children. Your niece is sleeping soundly. When you check your nephew, you see that he is not breathing and is slightly blue around the mouth. </a:t>
            </a:r>
          </a:p>
          <a:p>
            <a:r>
              <a:rPr lang="en-US" sz="1600" dirty="0" smtClean="0"/>
              <a:t>What should you do before providing first aid?</a:t>
            </a:r>
          </a:p>
          <a:p>
            <a:r>
              <a:rPr lang="en-US" sz="1600" dirty="0" smtClean="0"/>
              <a:t>How would you provide care?</a:t>
            </a:r>
          </a:p>
          <a:p>
            <a:pPr marL="457200" lvl="1" indent="0">
              <a:spcAft>
                <a:spcPts val="600"/>
              </a:spcAft>
              <a:buNone/>
            </a:pPr>
            <a:endParaRPr lang="en-US" sz="1400" dirty="0"/>
          </a:p>
        </p:txBody>
      </p:sp>
      <p:sp>
        <p:nvSpPr>
          <p:cNvPr id="2" name="Title 1"/>
          <p:cNvSpPr>
            <a:spLocks noGrp="1"/>
          </p:cNvSpPr>
          <p:nvPr>
            <p:ph type="title"/>
          </p:nvPr>
        </p:nvSpPr>
        <p:spPr/>
        <p:txBody>
          <a:bodyPr>
            <a:noAutofit/>
          </a:bodyPr>
          <a:lstStyle/>
          <a:p>
            <a:r>
              <a:rPr lang="en-US" sz="2500" dirty="0"/>
              <a:t>Electrical Utility</a:t>
            </a:r>
            <a:br>
              <a:rPr lang="en-US" sz="2500" dirty="0"/>
            </a:br>
            <a:r>
              <a:rPr lang="en-US" sz="2500" dirty="0"/>
              <a:t>Scenario </a:t>
            </a:r>
            <a:r>
              <a:rPr lang="en-US" sz="2500" dirty="0" smtClean="0"/>
              <a:t>1</a:t>
            </a:r>
            <a:endParaRPr lang="en-US" sz="2500" dirty="0"/>
          </a:p>
        </p:txBody>
      </p:sp>
      <p:sp>
        <p:nvSpPr>
          <p:cNvPr id="4" name="Slide Number Placeholder 4"/>
          <p:cNvSpPr>
            <a:spLocks noGrp="1"/>
          </p:cNvSpPr>
          <p:nvPr>
            <p:ph type="sldNum" sz="quarter" idx="4"/>
          </p:nvPr>
        </p:nvSpPr>
        <p:spPr>
          <a:prstGeom prst="rect">
            <a:avLst/>
          </a:prstGeom>
        </p:spPr>
        <p:txBody>
          <a:bodyPr vert="horz" lIns="91440" tIns="45720" rIns="91440" bIns="45720" rtlCol="0" anchor="ctr"/>
          <a:lstStyle>
            <a:lvl1pPr algn="r">
              <a:defRPr sz="1200">
                <a:solidFill>
                  <a:schemeClr val="tx1">
                    <a:tint val="75000"/>
                  </a:schemeClr>
                </a:solidFill>
              </a:defRPr>
            </a:lvl1pPr>
          </a:lstStyle>
          <a:p>
            <a:fld id="{3A1B6897-E687-3C40-B57E-83B9FB4A1DCE}" type="slidenum">
              <a:rPr lang="en-US" smtClean="0">
                <a:solidFill>
                  <a:prstClr val="black">
                    <a:tint val="75000"/>
                  </a:prstClr>
                </a:solidFill>
              </a:rPr>
              <a:pPr/>
              <a:t>25</a:t>
            </a:fld>
            <a:endParaRPr lang="en-US" dirty="0">
              <a:solidFill>
                <a:prstClr val="black">
                  <a:tint val="75000"/>
                </a:prstClr>
              </a:solidFill>
            </a:endParaRPr>
          </a:p>
        </p:txBody>
      </p:sp>
    </p:spTree>
    <p:extLst>
      <p:ext uri="{BB962C8B-B14F-4D97-AF65-F5344CB8AC3E}">
        <p14:creationId xmlns:p14="http://schemas.microsoft.com/office/powerpoint/2010/main" val="40730080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lvl="0"/>
            <a:r>
              <a:rPr lang="en-US" sz="1800" dirty="0" smtClean="0"/>
              <a:t>What should </a:t>
            </a:r>
            <a:r>
              <a:rPr lang="en-US" sz="1800" dirty="0"/>
              <a:t>you do before providing first </a:t>
            </a:r>
            <a:r>
              <a:rPr lang="en-US" sz="1800" dirty="0" smtClean="0"/>
              <a:t>aid?</a:t>
            </a:r>
          </a:p>
          <a:p>
            <a:pPr lvl="1" indent="-396875">
              <a:buFont typeface="+mj-lt"/>
              <a:buAutoNum type="alphaLcPeriod"/>
            </a:pPr>
            <a:r>
              <a:rPr lang="en-US" dirty="0"/>
              <a:t>R</a:t>
            </a:r>
            <a:r>
              <a:rPr lang="en-US" dirty="0" smtClean="0"/>
              <a:t>emove the infant from the crib and put him on a firm, flat surface.</a:t>
            </a:r>
          </a:p>
          <a:p>
            <a:pPr marL="0" indent="0">
              <a:buNone/>
            </a:pPr>
            <a:endParaRPr lang="en-US" sz="1800" dirty="0"/>
          </a:p>
        </p:txBody>
      </p:sp>
      <p:sp>
        <p:nvSpPr>
          <p:cNvPr id="6" name="Title 5"/>
          <p:cNvSpPr>
            <a:spLocks noGrp="1"/>
          </p:cNvSpPr>
          <p:nvPr>
            <p:ph type="title"/>
          </p:nvPr>
        </p:nvSpPr>
        <p:spPr/>
        <p:txBody>
          <a:bodyPr>
            <a:noAutofit/>
          </a:bodyPr>
          <a:lstStyle/>
          <a:p>
            <a:r>
              <a:rPr lang="en-US" sz="2500" dirty="0"/>
              <a:t>Electrical Utility</a:t>
            </a:r>
            <a:br>
              <a:rPr lang="en-US" sz="2500" dirty="0"/>
            </a:br>
            <a:r>
              <a:rPr lang="en-US" sz="2500" dirty="0"/>
              <a:t>Scenario 1 </a:t>
            </a:r>
            <a:r>
              <a:rPr lang="en-US" sz="2500" b="1" dirty="0" smtClean="0"/>
              <a:t>Answer</a:t>
            </a:r>
            <a:endParaRPr lang="en-US" sz="2500" dirty="0"/>
          </a:p>
        </p:txBody>
      </p:sp>
      <p:sp>
        <p:nvSpPr>
          <p:cNvPr id="4" name="Slide Number Placeholder 4"/>
          <p:cNvSpPr>
            <a:spLocks noGrp="1"/>
          </p:cNvSpPr>
          <p:nvPr>
            <p:ph type="sldNum" sz="quarter" idx="4"/>
          </p:nvPr>
        </p:nvSpPr>
        <p:spPr>
          <a:prstGeom prst="rect">
            <a:avLst/>
          </a:prstGeom>
        </p:spPr>
        <p:txBody>
          <a:bodyPr vert="horz" lIns="91440" tIns="45720" rIns="91440" bIns="45720" rtlCol="0" anchor="ctr"/>
          <a:lstStyle>
            <a:lvl1pPr algn="r">
              <a:defRPr sz="1200">
                <a:solidFill>
                  <a:schemeClr val="tx1">
                    <a:tint val="75000"/>
                  </a:schemeClr>
                </a:solidFill>
              </a:defRPr>
            </a:lvl1pPr>
          </a:lstStyle>
          <a:p>
            <a:fld id="{3A1B6897-E687-3C40-B57E-83B9FB4A1DCE}" type="slidenum">
              <a:rPr lang="en-US" smtClean="0">
                <a:solidFill>
                  <a:prstClr val="black">
                    <a:tint val="75000"/>
                  </a:prstClr>
                </a:solidFill>
              </a:rPr>
              <a:pPr/>
              <a:t>26</a:t>
            </a:fld>
            <a:endParaRPr lang="en-US" dirty="0">
              <a:solidFill>
                <a:prstClr val="black">
                  <a:tint val="75000"/>
                </a:prstClr>
              </a:solidFill>
            </a:endParaRPr>
          </a:p>
        </p:txBody>
      </p:sp>
    </p:spTree>
    <p:extLst>
      <p:ext uri="{BB962C8B-B14F-4D97-AF65-F5344CB8AC3E}">
        <p14:creationId xmlns:p14="http://schemas.microsoft.com/office/powerpoint/2010/main" val="16261866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40000" lnSpcReduction="20000"/>
          </a:bodyPr>
          <a:lstStyle/>
          <a:p>
            <a:pPr>
              <a:buFont typeface="+mj-lt"/>
              <a:buAutoNum type="arabicPeriod" startAt="2"/>
            </a:pPr>
            <a:r>
              <a:rPr lang="en-US" sz="4000" dirty="0" smtClean="0"/>
              <a:t>How </a:t>
            </a:r>
            <a:r>
              <a:rPr lang="en-US" sz="4000" dirty="0"/>
              <a:t>would you provide care?</a:t>
            </a:r>
          </a:p>
          <a:p>
            <a:pPr lvl="1">
              <a:buFont typeface="+mj-lt"/>
              <a:buAutoNum type="alphaLcPeriod"/>
            </a:pPr>
            <a:r>
              <a:rPr lang="en-US" sz="3400" dirty="0"/>
              <a:t>Provide CPR:</a:t>
            </a:r>
          </a:p>
          <a:p>
            <a:pPr lvl="2"/>
            <a:r>
              <a:rPr lang="en-US" sz="3400" dirty="0"/>
              <a:t>Expose the chest and put two fingers of 1 hand below the nipple line.</a:t>
            </a:r>
          </a:p>
          <a:p>
            <a:pPr lvl="2"/>
            <a:r>
              <a:rPr lang="en-US" sz="3400" dirty="0"/>
              <a:t>Give 30 compressions at a rate of 100–120 per minute and at a depth of 1½ inches (⅓ the depth of the chest). </a:t>
            </a:r>
          </a:p>
          <a:p>
            <a:pPr lvl="2"/>
            <a:r>
              <a:rPr lang="en-US" sz="3400" dirty="0"/>
              <a:t>Tilt the head and lift the chin to open the airway, and then give 2 rescue breaths. Cover the mouth and nose with your mouth. Each breath should be given 1 second or until the chest rises. </a:t>
            </a:r>
          </a:p>
          <a:p>
            <a:pPr lvl="2"/>
            <a:r>
              <a:rPr lang="en-US" sz="3400" dirty="0"/>
              <a:t>Continue giving 30 compressions and 2 breaths for 5 cycles (about 2 minutes), then call 9-1-1.</a:t>
            </a:r>
          </a:p>
          <a:p>
            <a:pPr lvl="2"/>
            <a:r>
              <a:rPr lang="en-US" sz="3400" dirty="0"/>
              <a:t>Continue providing CPR during the 9-1-1 call and until the infant recovers or EMS arrives and takes over</a:t>
            </a:r>
            <a:r>
              <a:rPr lang="en-US" sz="3400" dirty="0" smtClean="0"/>
              <a:t>.</a:t>
            </a:r>
            <a:endParaRPr lang="en-US" sz="3400" dirty="0"/>
          </a:p>
        </p:txBody>
      </p:sp>
      <p:sp>
        <p:nvSpPr>
          <p:cNvPr id="9" name="Title 5"/>
          <p:cNvSpPr>
            <a:spLocks noGrp="1"/>
          </p:cNvSpPr>
          <p:nvPr>
            <p:ph type="title"/>
          </p:nvPr>
        </p:nvSpPr>
        <p:spPr/>
        <p:txBody>
          <a:bodyPr>
            <a:noAutofit/>
          </a:bodyPr>
          <a:lstStyle/>
          <a:p>
            <a:r>
              <a:rPr lang="en-US" sz="2500" dirty="0"/>
              <a:t>Electrical Utility</a:t>
            </a:r>
            <a:br>
              <a:rPr lang="en-US" sz="2500" dirty="0"/>
            </a:br>
            <a:r>
              <a:rPr lang="en-US" sz="2500" dirty="0"/>
              <a:t>Scenario 1 </a:t>
            </a:r>
            <a:r>
              <a:rPr lang="en-US" sz="2500" b="1" dirty="0" smtClean="0"/>
              <a:t>Answer</a:t>
            </a:r>
            <a:endParaRPr lang="en-US" sz="2500" dirty="0"/>
          </a:p>
        </p:txBody>
      </p:sp>
      <p:sp>
        <p:nvSpPr>
          <p:cNvPr id="4" name="Slide Number Placeholder 4"/>
          <p:cNvSpPr>
            <a:spLocks noGrp="1"/>
          </p:cNvSpPr>
          <p:nvPr>
            <p:ph type="sldNum" sz="quarter" idx="4"/>
          </p:nvPr>
        </p:nvSpPr>
        <p:spPr>
          <a:prstGeom prst="rect">
            <a:avLst/>
          </a:prstGeom>
        </p:spPr>
        <p:txBody>
          <a:bodyPr vert="horz" lIns="91440" tIns="45720" rIns="91440" bIns="45720" rtlCol="0" anchor="ctr"/>
          <a:lstStyle>
            <a:lvl1pPr algn="r">
              <a:defRPr sz="1200">
                <a:solidFill>
                  <a:schemeClr val="tx1">
                    <a:tint val="75000"/>
                  </a:schemeClr>
                </a:solidFill>
              </a:defRPr>
            </a:lvl1pPr>
          </a:lstStyle>
          <a:p>
            <a:fld id="{3A1B6897-E687-3C40-B57E-83B9FB4A1DCE}" type="slidenum">
              <a:rPr lang="en-US" smtClean="0">
                <a:solidFill>
                  <a:prstClr val="black">
                    <a:tint val="75000"/>
                  </a:prstClr>
                </a:solidFill>
              </a:rPr>
              <a:pPr/>
              <a:t>27</a:t>
            </a:fld>
            <a:endParaRPr lang="en-US" dirty="0">
              <a:solidFill>
                <a:prstClr val="black">
                  <a:tint val="75000"/>
                </a:prstClr>
              </a:solidFill>
            </a:endParaRPr>
          </a:p>
        </p:txBody>
      </p:sp>
    </p:spTree>
    <p:extLst>
      <p:ext uri="{BB962C8B-B14F-4D97-AF65-F5344CB8AC3E}">
        <p14:creationId xmlns:p14="http://schemas.microsoft.com/office/powerpoint/2010/main" val="22142027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numCol="1">
            <a:noAutofit/>
          </a:bodyPr>
          <a:lstStyle/>
          <a:p>
            <a:pPr marL="0" indent="0">
              <a:buNone/>
            </a:pPr>
            <a:r>
              <a:rPr lang="en-US" sz="1600" dirty="0"/>
              <a:t>John Ford, an employee of the City Water &amp; Power Company, was working in an underground electrical vault to remove a temporary electrical conductor from an energized electrical line. After John removed the temporary conductor, he replaced the protective plastic cover over the bundle of conductors and began to secure the cover to the bundle. While he was securing the cover, his left middle finger, right palm, and right forearm inadvertently made contact between the energized conductor and a ground source. As a result, he </a:t>
            </a:r>
            <a:r>
              <a:rPr lang="en-US" sz="1600" dirty="0" smtClean="0"/>
              <a:t>was </a:t>
            </a:r>
            <a:r>
              <a:rPr lang="en-US" sz="1600" dirty="0"/>
              <a:t>thrown to the ground. He is unresponsive and not breathing</a:t>
            </a:r>
            <a:r>
              <a:rPr lang="en-US" sz="1600" dirty="0" smtClean="0"/>
              <a:t>.</a:t>
            </a:r>
            <a:endParaRPr lang="en-US" sz="1600" dirty="0"/>
          </a:p>
          <a:p>
            <a:pPr marL="0" indent="0">
              <a:buNone/>
            </a:pPr>
            <a:r>
              <a:rPr lang="en-US" sz="1600" dirty="0"/>
              <a:t>You are part of the crew working in this area and are trained in first aid.</a:t>
            </a:r>
          </a:p>
          <a:p>
            <a:r>
              <a:rPr lang="en-US" sz="1600" dirty="0" smtClean="0"/>
              <a:t>What should you do before providing first aid?</a:t>
            </a:r>
          </a:p>
          <a:p>
            <a:r>
              <a:rPr lang="en-US" sz="1600" dirty="0" smtClean="0"/>
              <a:t>How would you provide care?</a:t>
            </a:r>
          </a:p>
          <a:p>
            <a:pPr marL="457200" lvl="1" indent="0">
              <a:spcAft>
                <a:spcPts val="600"/>
              </a:spcAft>
              <a:buNone/>
            </a:pPr>
            <a:endParaRPr lang="en-US" sz="1400" dirty="0"/>
          </a:p>
        </p:txBody>
      </p:sp>
      <p:sp>
        <p:nvSpPr>
          <p:cNvPr id="2" name="Title 1"/>
          <p:cNvSpPr>
            <a:spLocks noGrp="1"/>
          </p:cNvSpPr>
          <p:nvPr>
            <p:ph type="title"/>
          </p:nvPr>
        </p:nvSpPr>
        <p:spPr/>
        <p:txBody>
          <a:bodyPr>
            <a:normAutofit fontScale="90000"/>
          </a:bodyPr>
          <a:lstStyle/>
          <a:p>
            <a:r>
              <a:rPr lang="en-US" dirty="0"/>
              <a:t>Electrical </a:t>
            </a:r>
            <a:r>
              <a:rPr lang="en-US" dirty="0" smtClean="0"/>
              <a:t>Utility</a:t>
            </a:r>
            <a:br>
              <a:rPr lang="en-US" dirty="0" smtClean="0"/>
            </a:br>
            <a:r>
              <a:rPr lang="en-US" dirty="0" smtClean="0"/>
              <a:t>Scenario 2</a:t>
            </a:r>
            <a:endParaRPr lang="en-US" dirty="0"/>
          </a:p>
        </p:txBody>
      </p:sp>
      <p:sp>
        <p:nvSpPr>
          <p:cNvPr id="4" name="Slide Number Placeholder 4"/>
          <p:cNvSpPr>
            <a:spLocks noGrp="1"/>
          </p:cNvSpPr>
          <p:nvPr>
            <p:ph type="sldNum" sz="quarter" idx="4"/>
          </p:nvPr>
        </p:nvSpPr>
        <p:spPr>
          <a:prstGeom prst="rect">
            <a:avLst/>
          </a:prstGeom>
        </p:spPr>
        <p:txBody>
          <a:bodyPr vert="horz" lIns="91440" tIns="45720" rIns="91440" bIns="45720" rtlCol="0" anchor="ctr"/>
          <a:lstStyle>
            <a:lvl1pPr algn="r">
              <a:defRPr sz="1200">
                <a:solidFill>
                  <a:schemeClr val="tx1">
                    <a:tint val="75000"/>
                  </a:schemeClr>
                </a:solidFill>
              </a:defRPr>
            </a:lvl1pPr>
          </a:lstStyle>
          <a:p>
            <a:fld id="{3A1B6897-E687-3C40-B57E-83B9FB4A1DCE}" type="slidenum">
              <a:rPr lang="en-US" smtClean="0"/>
              <a:t>28</a:t>
            </a:fld>
            <a:endParaRPr lang="en-US" dirty="0"/>
          </a:p>
        </p:txBody>
      </p:sp>
    </p:spTree>
    <p:extLst>
      <p:ext uri="{BB962C8B-B14F-4D97-AF65-F5344CB8AC3E}">
        <p14:creationId xmlns:p14="http://schemas.microsoft.com/office/powerpoint/2010/main" val="40727722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lvl="0">
              <a:lnSpc>
                <a:spcPct val="120000"/>
              </a:lnSpc>
            </a:pPr>
            <a:r>
              <a:rPr lang="en-US" sz="1800" dirty="0" smtClean="0"/>
              <a:t>What should </a:t>
            </a:r>
            <a:r>
              <a:rPr lang="en-US" sz="1800" dirty="0"/>
              <a:t>you do before providing first </a:t>
            </a:r>
            <a:r>
              <a:rPr lang="en-US" sz="1800" dirty="0" smtClean="0"/>
              <a:t>aid?</a:t>
            </a:r>
          </a:p>
          <a:p>
            <a:pPr lvl="1" indent="-396875">
              <a:lnSpc>
                <a:spcPct val="120000"/>
              </a:lnSpc>
              <a:buFont typeface="+mj-lt"/>
              <a:buAutoNum type="alphaLcPeriod"/>
            </a:pPr>
            <a:r>
              <a:rPr lang="en-US" dirty="0"/>
              <a:t>Make sure the scene is safe.</a:t>
            </a:r>
          </a:p>
          <a:p>
            <a:pPr lvl="1" indent="-396875">
              <a:lnSpc>
                <a:spcPct val="120000"/>
              </a:lnSpc>
              <a:buFont typeface="+mj-lt"/>
              <a:buAutoNum type="alphaLcPeriod"/>
            </a:pPr>
            <a:r>
              <a:rPr lang="en-US" dirty="0"/>
              <a:t>Call or have another crew member call 9-1-1 and bring an AED if one is available.</a:t>
            </a:r>
          </a:p>
          <a:p>
            <a:pPr lvl="1" indent="-396875">
              <a:lnSpc>
                <a:spcPct val="120000"/>
              </a:lnSpc>
              <a:buFont typeface="+mj-lt"/>
              <a:buAutoNum type="alphaLcPeriod"/>
            </a:pPr>
            <a:r>
              <a:rPr lang="en-US" dirty="0"/>
              <a:t>Put on medical exam gloves.</a:t>
            </a:r>
          </a:p>
          <a:p>
            <a:pPr marL="0" indent="0">
              <a:buNone/>
            </a:pPr>
            <a:endParaRPr lang="en-US" sz="1800" dirty="0"/>
          </a:p>
        </p:txBody>
      </p:sp>
      <p:sp>
        <p:nvSpPr>
          <p:cNvPr id="6" name="Title 5"/>
          <p:cNvSpPr>
            <a:spLocks noGrp="1"/>
          </p:cNvSpPr>
          <p:nvPr>
            <p:ph type="title"/>
          </p:nvPr>
        </p:nvSpPr>
        <p:spPr/>
        <p:txBody>
          <a:bodyPr>
            <a:normAutofit fontScale="90000"/>
          </a:bodyPr>
          <a:lstStyle/>
          <a:p>
            <a:r>
              <a:rPr lang="en-US" dirty="0"/>
              <a:t>Electrical </a:t>
            </a:r>
            <a:r>
              <a:rPr lang="en-US" dirty="0" smtClean="0"/>
              <a:t>Utility</a:t>
            </a:r>
            <a:r>
              <a:rPr lang="en-US" dirty="0"/>
              <a:t/>
            </a:r>
            <a:br>
              <a:rPr lang="en-US" dirty="0"/>
            </a:br>
            <a:r>
              <a:rPr lang="en-US" dirty="0"/>
              <a:t>Scenario </a:t>
            </a:r>
            <a:r>
              <a:rPr lang="en-US" dirty="0" smtClean="0"/>
              <a:t>2 </a:t>
            </a:r>
            <a:r>
              <a:rPr lang="en-US" b="1" dirty="0"/>
              <a:t>Answer</a:t>
            </a:r>
            <a:endParaRPr lang="en-US" dirty="0"/>
          </a:p>
        </p:txBody>
      </p:sp>
      <p:sp>
        <p:nvSpPr>
          <p:cNvPr id="4" name="Slide Number Placeholder 4"/>
          <p:cNvSpPr>
            <a:spLocks noGrp="1"/>
          </p:cNvSpPr>
          <p:nvPr>
            <p:ph type="sldNum" sz="quarter" idx="4"/>
          </p:nvPr>
        </p:nvSpPr>
        <p:spPr>
          <a:prstGeom prst="rect">
            <a:avLst/>
          </a:prstGeom>
        </p:spPr>
        <p:txBody>
          <a:bodyPr vert="horz" lIns="91440" tIns="45720" rIns="91440" bIns="45720" rtlCol="0" anchor="ctr"/>
          <a:lstStyle>
            <a:lvl1pPr algn="r">
              <a:defRPr sz="1200">
                <a:solidFill>
                  <a:schemeClr val="tx1">
                    <a:tint val="75000"/>
                  </a:schemeClr>
                </a:solidFill>
              </a:defRPr>
            </a:lvl1pPr>
          </a:lstStyle>
          <a:p>
            <a:fld id="{3A1B6897-E687-3C40-B57E-83B9FB4A1DCE}" type="slidenum">
              <a:rPr lang="en-US" smtClean="0"/>
              <a:t>29</a:t>
            </a:fld>
            <a:endParaRPr lang="en-US" dirty="0"/>
          </a:p>
        </p:txBody>
      </p:sp>
    </p:spTree>
    <p:extLst>
      <p:ext uri="{BB962C8B-B14F-4D97-AF65-F5344CB8AC3E}">
        <p14:creationId xmlns:p14="http://schemas.microsoft.com/office/powerpoint/2010/main" val="20939055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numCol="1">
            <a:noAutofit/>
          </a:bodyPr>
          <a:lstStyle/>
          <a:p>
            <a:pPr marL="0" indent="0">
              <a:buNone/>
            </a:pPr>
            <a:r>
              <a:rPr lang="en-US" sz="1800" dirty="0"/>
              <a:t>You and the rest of the cast from the Cromwell Bridge Ensemble are rehearsing for a play that will open tomorrow afternoon. Suddenly and without warning, one of the actors collapses on stage. Initially, the cast thought he lost his balance or was clowning around, but when you approach him, you find that he is unresponsive and not breathing. </a:t>
            </a:r>
            <a:endParaRPr lang="en-US" sz="1800" dirty="0" smtClean="0"/>
          </a:p>
          <a:p>
            <a:r>
              <a:rPr lang="en-US" sz="1800" dirty="0" smtClean="0"/>
              <a:t>What would you do before providing first aid?</a:t>
            </a:r>
          </a:p>
          <a:p>
            <a:r>
              <a:rPr lang="en-US" sz="1800" dirty="0" smtClean="0"/>
              <a:t>How would you provide care?</a:t>
            </a:r>
          </a:p>
          <a:p>
            <a:pPr marL="457200" lvl="1" indent="0">
              <a:spcAft>
                <a:spcPts val="600"/>
              </a:spcAft>
              <a:buNone/>
            </a:pPr>
            <a:endParaRPr lang="en-US" sz="1800" dirty="0"/>
          </a:p>
        </p:txBody>
      </p:sp>
      <p:sp>
        <p:nvSpPr>
          <p:cNvPr id="2" name="Title 1"/>
          <p:cNvSpPr>
            <a:spLocks noGrp="1"/>
          </p:cNvSpPr>
          <p:nvPr>
            <p:ph type="title"/>
          </p:nvPr>
        </p:nvSpPr>
        <p:spPr/>
        <p:txBody>
          <a:bodyPr>
            <a:normAutofit fontScale="90000"/>
          </a:bodyPr>
          <a:lstStyle/>
          <a:p>
            <a:r>
              <a:rPr lang="en-US" dirty="0" smtClean="0"/>
              <a:t>Arts, Entertainment and Recreation </a:t>
            </a:r>
            <a:br>
              <a:rPr lang="en-US" dirty="0" smtClean="0"/>
            </a:br>
            <a:r>
              <a:rPr lang="en-US" dirty="0" smtClean="0"/>
              <a:t>Scenario 1</a:t>
            </a:r>
            <a:endParaRPr lang="en-US" dirty="0"/>
          </a:p>
        </p:txBody>
      </p:sp>
      <p:sp>
        <p:nvSpPr>
          <p:cNvPr id="4" name="Slide Number Placeholder 4"/>
          <p:cNvSpPr>
            <a:spLocks noGrp="1"/>
          </p:cNvSpPr>
          <p:nvPr>
            <p:ph type="sldNum" sz="quarter" idx="4"/>
          </p:nvPr>
        </p:nvSpPr>
        <p:spPr>
          <a:prstGeom prst="rect">
            <a:avLst/>
          </a:prstGeom>
        </p:spPr>
        <p:txBody>
          <a:bodyPr vert="horz" lIns="91440" tIns="45720" rIns="91440" bIns="45720" rtlCol="0" anchor="ctr"/>
          <a:lstStyle>
            <a:lvl1pPr algn="r">
              <a:defRPr sz="1200">
                <a:solidFill>
                  <a:schemeClr val="tx1">
                    <a:tint val="75000"/>
                  </a:schemeClr>
                </a:solidFill>
              </a:defRPr>
            </a:lvl1pPr>
          </a:lstStyle>
          <a:p>
            <a:fld id="{3A1B6897-E687-3C40-B57E-83B9FB4A1DCE}" type="slidenum">
              <a:rPr lang="en-US" smtClean="0"/>
              <a:t>3</a:t>
            </a:fld>
            <a:endParaRPr lang="en-US" dirty="0"/>
          </a:p>
        </p:txBody>
      </p:sp>
    </p:spTree>
    <p:extLst>
      <p:ext uri="{BB962C8B-B14F-4D97-AF65-F5344CB8AC3E}">
        <p14:creationId xmlns:p14="http://schemas.microsoft.com/office/powerpoint/2010/main" val="40567995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5"/>
          <p:cNvSpPr>
            <a:spLocks noGrp="1"/>
          </p:cNvSpPr>
          <p:nvPr>
            <p:ph type="title"/>
          </p:nvPr>
        </p:nvSpPr>
        <p:spPr/>
        <p:txBody>
          <a:bodyPr>
            <a:normAutofit fontScale="90000"/>
          </a:bodyPr>
          <a:lstStyle/>
          <a:p>
            <a:r>
              <a:rPr lang="en-US" dirty="0"/>
              <a:t>Electrical </a:t>
            </a:r>
            <a:r>
              <a:rPr lang="en-US" dirty="0" smtClean="0"/>
              <a:t>Utility </a:t>
            </a:r>
            <a:r>
              <a:rPr lang="en-US" dirty="0"/>
              <a:t/>
            </a:r>
            <a:br>
              <a:rPr lang="en-US" dirty="0"/>
            </a:br>
            <a:r>
              <a:rPr lang="en-US" dirty="0"/>
              <a:t>Scenario </a:t>
            </a:r>
            <a:r>
              <a:rPr lang="en-US" dirty="0" smtClean="0"/>
              <a:t>2 </a:t>
            </a:r>
            <a:r>
              <a:rPr lang="en-US" b="1" dirty="0"/>
              <a:t>Answer</a:t>
            </a:r>
            <a:endParaRPr lang="en-US" dirty="0"/>
          </a:p>
        </p:txBody>
      </p:sp>
      <p:sp>
        <p:nvSpPr>
          <p:cNvPr id="4" name="Slide Number Placeholder 4"/>
          <p:cNvSpPr>
            <a:spLocks noGrp="1"/>
          </p:cNvSpPr>
          <p:nvPr>
            <p:ph type="sldNum" sz="quarter" idx="4"/>
          </p:nvPr>
        </p:nvSpPr>
        <p:spPr>
          <a:prstGeom prst="rect">
            <a:avLst/>
          </a:prstGeom>
        </p:spPr>
        <p:txBody>
          <a:bodyPr vert="horz" lIns="91440" tIns="45720" rIns="91440" bIns="45720" rtlCol="0" anchor="ctr"/>
          <a:lstStyle>
            <a:lvl1pPr algn="r">
              <a:defRPr sz="1200">
                <a:solidFill>
                  <a:schemeClr val="tx1">
                    <a:tint val="75000"/>
                  </a:schemeClr>
                </a:solidFill>
              </a:defRPr>
            </a:lvl1pPr>
          </a:lstStyle>
          <a:p>
            <a:fld id="{3A1B6897-E687-3C40-B57E-83B9FB4A1DCE}" type="slidenum">
              <a:rPr lang="en-US" smtClean="0"/>
              <a:t>30</a:t>
            </a:fld>
            <a:endParaRPr lang="en-US" dirty="0"/>
          </a:p>
        </p:txBody>
      </p:sp>
      <p:sp>
        <p:nvSpPr>
          <p:cNvPr id="6" name="Content Placeholder 2"/>
          <p:cNvSpPr txBox="1">
            <a:spLocks/>
          </p:cNvSpPr>
          <p:nvPr/>
        </p:nvSpPr>
        <p:spPr>
          <a:xfrm>
            <a:off x="848208" y="1800900"/>
            <a:ext cx="7531517" cy="3162108"/>
          </a:xfrm>
          <a:prstGeom prst="rect">
            <a:avLst/>
          </a:prstGeom>
        </p:spPr>
        <p:txBody>
          <a:bodyPr vert="horz" lIns="91440" tIns="45720" rIns="91440" bIns="45720" rtlCol="0">
            <a:noAutofit/>
          </a:bodyPr>
          <a:lstStyle>
            <a:lvl1pPr marL="514350" indent="-514350" algn="l" defTabSz="457200" rtl="0" eaLnBrk="1" latinLnBrk="0" hangingPunct="1">
              <a:spcBef>
                <a:spcPts val="0"/>
              </a:spcBef>
              <a:spcAft>
                <a:spcPts val="600"/>
              </a:spcAft>
              <a:buFont typeface="+mj-lt"/>
              <a:buAutoNum type="arabicPeriod"/>
              <a:defRPr sz="2800" kern="1200">
                <a:solidFill>
                  <a:schemeClr val="tx1">
                    <a:lumMod val="65000"/>
                    <a:lumOff val="35000"/>
                  </a:schemeClr>
                </a:solidFill>
                <a:latin typeface="+mn-lt"/>
                <a:ea typeface="+mn-ea"/>
                <a:cs typeface="+mn-cs"/>
              </a:defRPr>
            </a:lvl1pPr>
            <a:lvl2pPr marL="914400" indent="-457200" algn="l" defTabSz="457200" rtl="0" eaLnBrk="1" latinLnBrk="0" hangingPunct="1">
              <a:spcBef>
                <a:spcPts val="0"/>
              </a:spcBef>
              <a:spcAft>
                <a:spcPts val="600"/>
              </a:spcAft>
              <a:buFont typeface="+mj-lt"/>
              <a:buAutoNum type="arabicPeriod"/>
              <a:defRPr sz="2400" kern="1200">
                <a:solidFill>
                  <a:schemeClr val="tx1">
                    <a:lumMod val="65000"/>
                    <a:lumOff val="35000"/>
                  </a:schemeClr>
                </a:solidFill>
                <a:latin typeface="+mn-lt"/>
                <a:ea typeface="+mn-ea"/>
                <a:cs typeface="+mn-cs"/>
              </a:defRPr>
            </a:lvl2pPr>
            <a:lvl3pPr marL="1371600" indent="-457200" algn="l" defTabSz="457200" rtl="0" eaLnBrk="1" latinLnBrk="0" hangingPunct="1">
              <a:spcBef>
                <a:spcPts val="0"/>
              </a:spcBef>
              <a:spcAft>
                <a:spcPts val="600"/>
              </a:spcAft>
              <a:buFont typeface="+mj-lt"/>
              <a:buAutoNum type="arabicPeriod"/>
              <a:defRPr sz="2000" kern="1200">
                <a:solidFill>
                  <a:schemeClr val="tx1">
                    <a:lumMod val="65000"/>
                    <a:lumOff val="35000"/>
                  </a:schemeClr>
                </a:solidFill>
                <a:latin typeface="+mn-lt"/>
                <a:ea typeface="+mn-ea"/>
                <a:cs typeface="+mn-cs"/>
              </a:defRPr>
            </a:lvl3pPr>
            <a:lvl4pPr marL="1714500" indent="-342900" algn="l" defTabSz="457200" rtl="0" eaLnBrk="1" latinLnBrk="0" hangingPunct="1">
              <a:spcBef>
                <a:spcPts val="0"/>
              </a:spcBef>
              <a:spcAft>
                <a:spcPts val="600"/>
              </a:spcAft>
              <a:buFont typeface="+mj-lt"/>
              <a:buAutoNum type="arabicPeriod"/>
              <a:defRPr sz="1800" kern="1200">
                <a:solidFill>
                  <a:schemeClr val="tx1">
                    <a:lumMod val="65000"/>
                    <a:lumOff val="35000"/>
                  </a:schemeClr>
                </a:solidFill>
                <a:latin typeface="+mn-lt"/>
                <a:ea typeface="+mn-ea"/>
                <a:cs typeface="+mn-cs"/>
              </a:defRPr>
            </a:lvl4pPr>
            <a:lvl5pPr marL="2171700" indent="-342900" algn="l" defTabSz="457200" rtl="0" eaLnBrk="1" latinLnBrk="0" hangingPunct="1">
              <a:spcBef>
                <a:spcPts val="0"/>
              </a:spcBef>
              <a:spcAft>
                <a:spcPts val="600"/>
              </a:spcAft>
              <a:buFont typeface="+mj-lt"/>
              <a:buAutoNum type="arabicPeriod"/>
              <a:defRPr sz="1800" kern="1200">
                <a:solidFill>
                  <a:schemeClr val="tx1">
                    <a:lumMod val="65000"/>
                    <a:lumOff val="3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a:buFont typeface="+mj-lt"/>
              <a:buAutoNum type="arabicPeriod" startAt="2"/>
            </a:pPr>
            <a:r>
              <a:rPr lang="en-US" sz="1600" dirty="0" smtClean="0"/>
              <a:t>How would you provide care?</a:t>
            </a:r>
          </a:p>
          <a:p>
            <a:pPr lvl="1" indent="-396875">
              <a:buFont typeface="+mj-lt"/>
              <a:buAutoNum type="alphaLcPeriod"/>
            </a:pPr>
            <a:r>
              <a:rPr lang="en-US" sz="1400" dirty="0" smtClean="0"/>
              <a:t>Provide </a:t>
            </a:r>
            <a:r>
              <a:rPr lang="en-US" sz="1400" dirty="0"/>
              <a:t>CPR:</a:t>
            </a:r>
          </a:p>
          <a:p>
            <a:pPr lvl="2"/>
            <a:r>
              <a:rPr lang="en-US" sz="1400" dirty="0"/>
              <a:t>Expose the chest. Put the heel of your hand on the breastbone in the center of the chest and put your second hand on top of the first. Interlock the fingers.</a:t>
            </a:r>
          </a:p>
          <a:p>
            <a:pPr lvl="2"/>
            <a:r>
              <a:rPr lang="en-US" sz="1400" dirty="0"/>
              <a:t>Give 30 compressions at a rate of 100–120 per minute and at a depth of at least 2 </a:t>
            </a:r>
            <a:r>
              <a:rPr lang="en-US" sz="1400" dirty="0" smtClean="0"/>
              <a:t>inches but not more than 2.4 inches. </a:t>
            </a:r>
            <a:endParaRPr lang="en-US" sz="1400" dirty="0"/>
          </a:p>
          <a:p>
            <a:pPr lvl="2"/>
            <a:r>
              <a:rPr lang="en-US" sz="1400" dirty="0"/>
              <a:t>Tilt the head and lift the chin to open the airway, and then give 2 rescue breaths. Each breath should be given over 1 second or until the chest rises. </a:t>
            </a:r>
          </a:p>
          <a:p>
            <a:pPr lvl="2"/>
            <a:r>
              <a:rPr lang="en-US" sz="1400" dirty="0"/>
              <a:t>Continue giving 30 compressions and 2 breaths until an AED arrives at the scene and is ready to use, professional help arrives and takes over, or the victim begins to breathe on his own.</a:t>
            </a:r>
          </a:p>
        </p:txBody>
      </p:sp>
    </p:spTree>
    <p:extLst>
      <p:ext uri="{BB962C8B-B14F-4D97-AF65-F5344CB8AC3E}">
        <p14:creationId xmlns:p14="http://schemas.microsoft.com/office/powerpoint/2010/main" val="14301964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numCol="1">
            <a:noAutofit/>
          </a:bodyPr>
          <a:lstStyle/>
          <a:p>
            <a:pPr marL="0" indent="0">
              <a:buNone/>
            </a:pPr>
            <a:r>
              <a:rPr lang="en-US" sz="1800" dirty="0"/>
              <a:t>The crew member returns with the AED. </a:t>
            </a:r>
            <a:r>
              <a:rPr lang="en-US" sz="1800" dirty="0" smtClean="0"/>
              <a:t>He </a:t>
            </a:r>
            <a:r>
              <a:rPr lang="en-US" sz="1800" dirty="0"/>
              <a:t>tells you that EMS is on the way. </a:t>
            </a:r>
          </a:p>
          <a:p>
            <a:r>
              <a:rPr lang="en-US" sz="1800" dirty="0" smtClean="0"/>
              <a:t>How would you provide care?</a:t>
            </a:r>
          </a:p>
          <a:p>
            <a:pPr marL="457200" lvl="1" indent="0">
              <a:spcAft>
                <a:spcPts val="600"/>
              </a:spcAft>
              <a:buNone/>
            </a:pPr>
            <a:endParaRPr lang="en-US" sz="1800" dirty="0"/>
          </a:p>
        </p:txBody>
      </p:sp>
      <p:sp>
        <p:nvSpPr>
          <p:cNvPr id="2" name="Title 1"/>
          <p:cNvSpPr>
            <a:spLocks noGrp="1"/>
          </p:cNvSpPr>
          <p:nvPr>
            <p:ph type="title"/>
          </p:nvPr>
        </p:nvSpPr>
        <p:spPr/>
        <p:txBody>
          <a:bodyPr>
            <a:normAutofit fontScale="90000"/>
          </a:bodyPr>
          <a:lstStyle/>
          <a:p>
            <a:r>
              <a:rPr lang="en-US" dirty="0"/>
              <a:t>Electrical </a:t>
            </a:r>
            <a:r>
              <a:rPr lang="en-US" dirty="0" smtClean="0"/>
              <a:t>Utility</a:t>
            </a:r>
            <a:br>
              <a:rPr lang="en-US" dirty="0" smtClean="0"/>
            </a:br>
            <a:r>
              <a:rPr lang="en-US" dirty="0" smtClean="0"/>
              <a:t>Scenario 2, Part 2</a:t>
            </a:r>
            <a:endParaRPr lang="en-US" dirty="0"/>
          </a:p>
        </p:txBody>
      </p:sp>
      <p:sp>
        <p:nvSpPr>
          <p:cNvPr id="4" name="Slide Number Placeholder 4"/>
          <p:cNvSpPr>
            <a:spLocks noGrp="1"/>
          </p:cNvSpPr>
          <p:nvPr>
            <p:ph type="sldNum" sz="quarter" idx="4"/>
          </p:nvPr>
        </p:nvSpPr>
        <p:spPr>
          <a:prstGeom prst="rect">
            <a:avLst/>
          </a:prstGeom>
        </p:spPr>
        <p:txBody>
          <a:bodyPr vert="horz" lIns="91440" tIns="45720" rIns="91440" bIns="45720" rtlCol="0" anchor="ctr"/>
          <a:lstStyle>
            <a:lvl1pPr algn="r">
              <a:defRPr sz="1200">
                <a:solidFill>
                  <a:schemeClr val="tx1">
                    <a:tint val="75000"/>
                  </a:schemeClr>
                </a:solidFill>
              </a:defRPr>
            </a:lvl1pPr>
          </a:lstStyle>
          <a:p>
            <a:fld id="{3A1B6897-E687-3C40-B57E-83B9FB4A1DCE}" type="slidenum">
              <a:rPr lang="en-US" smtClean="0"/>
              <a:t>31</a:t>
            </a:fld>
            <a:endParaRPr lang="en-US" dirty="0"/>
          </a:p>
        </p:txBody>
      </p:sp>
    </p:spTree>
    <p:extLst>
      <p:ext uri="{BB962C8B-B14F-4D97-AF65-F5344CB8AC3E}">
        <p14:creationId xmlns:p14="http://schemas.microsoft.com/office/powerpoint/2010/main" val="32508220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5"/>
          <p:cNvSpPr>
            <a:spLocks noGrp="1"/>
          </p:cNvSpPr>
          <p:nvPr>
            <p:ph type="title"/>
          </p:nvPr>
        </p:nvSpPr>
        <p:spPr/>
        <p:txBody>
          <a:bodyPr>
            <a:normAutofit fontScale="90000"/>
          </a:bodyPr>
          <a:lstStyle/>
          <a:p>
            <a:r>
              <a:rPr lang="en-US" dirty="0"/>
              <a:t>Electrical </a:t>
            </a:r>
            <a:r>
              <a:rPr lang="en-US" dirty="0" smtClean="0"/>
              <a:t>Utility </a:t>
            </a:r>
            <a:r>
              <a:rPr lang="en-US" dirty="0"/>
              <a:t/>
            </a:r>
            <a:br>
              <a:rPr lang="en-US" dirty="0"/>
            </a:br>
            <a:r>
              <a:rPr lang="en-US" dirty="0"/>
              <a:t>Scenario </a:t>
            </a:r>
            <a:r>
              <a:rPr lang="en-US" dirty="0" smtClean="0"/>
              <a:t>2, Part 2 </a:t>
            </a:r>
            <a:r>
              <a:rPr lang="en-US" b="1" dirty="0"/>
              <a:t>Answer</a:t>
            </a:r>
            <a:endParaRPr lang="en-US" dirty="0"/>
          </a:p>
        </p:txBody>
      </p:sp>
      <p:sp>
        <p:nvSpPr>
          <p:cNvPr id="4" name="Slide Number Placeholder 4"/>
          <p:cNvSpPr>
            <a:spLocks noGrp="1"/>
          </p:cNvSpPr>
          <p:nvPr>
            <p:ph type="sldNum" sz="quarter" idx="4"/>
          </p:nvPr>
        </p:nvSpPr>
        <p:spPr>
          <a:prstGeom prst="rect">
            <a:avLst/>
          </a:prstGeom>
        </p:spPr>
        <p:txBody>
          <a:bodyPr vert="horz" lIns="91440" tIns="45720" rIns="91440" bIns="45720" rtlCol="0" anchor="ctr"/>
          <a:lstStyle>
            <a:lvl1pPr algn="r">
              <a:defRPr sz="1200">
                <a:solidFill>
                  <a:schemeClr val="tx1">
                    <a:tint val="75000"/>
                  </a:schemeClr>
                </a:solidFill>
              </a:defRPr>
            </a:lvl1pPr>
          </a:lstStyle>
          <a:p>
            <a:fld id="{3A1B6897-E687-3C40-B57E-83B9FB4A1DCE}" type="slidenum">
              <a:rPr lang="en-US" smtClean="0"/>
              <a:t>32</a:t>
            </a:fld>
            <a:endParaRPr lang="en-US" dirty="0"/>
          </a:p>
        </p:txBody>
      </p:sp>
      <p:sp>
        <p:nvSpPr>
          <p:cNvPr id="6" name="Content Placeholder 2"/>
          <p:cNvSpPr txBox="1">
            <a:spLocks/>
          </p:cNvSpPr>
          <p:nvPr/>
        </p:nvSpPr>
        <p:spPr>
          <a:xfrm>
            <a:off x="861856" y="1807724"/>
            <a:ext cx="7770808" cy="3162108"/>
          </a:xfrm>
          <a:prstGeom prst="rect">
            <a:avLst/>
          </a:prstGeom>
        </p:spPr>
        <p:txBody>
          <a:bodyPr vert="horz" lIns="91440" tIns="45720" rIns="91440" bIns="45720" rtlCol="0">
            <a:noAutofit/>
          </a:bodyPr>
          <a:lstStyle>
            <a:lvl1pPr marL="514350" indent="-514350" algn="l" defTabSz="457200" rtl="0" eaLnBrk="1" latinLnBrk="0" hangingPunct="1">
              <a:spcBef>
                <a:spcPts val="0"/>
              </a:spcBef>
              <a:spcAft>
                <a:spcPts val="600"/>
              </a:spcAft>
              <a:buFont typeface="+mj-lt"/>
              <a:buAutoNum type="arabicPeriod"/>
              <a:defRPr sz="2800" kern="1200">
                <a:solidFill>
                  <a:schemeClr val="tx1">
                    <a:lumMod val="65000"/>
                    <a:lumOff val="35000"/>
                  </a:schemeClr>
                </a:solidFill>
                <a:latin typeface="+mn-lt"/>
                <a:ea typeface="+mn-ea"/>
                <a:cs typeface="+mn-cs"/>
              </a:defRPr>
            </a:lvl1pPr>
            <a:lvl2pPr marL="914400" indent="-457200" algn="l" defTabSz="457200" rtl="0" eaLnBrk="1" latinLnBrk="0" hangingPunct="1">
              <a:spcBef>
                <a:spcPts val="0"/>
              </a:spcBef>
              <a:spcAft>
                <a:spcPts val="600"/>
              </a:spcAft>
              <a:buFont typeface="+mj-lt"/>
              <a:buAutoNum type="arabicPeriod"/>
              <a:defRPr sz="2400" kern="1200">
                <a:solidFill>
                  <a:schemeClr val="tx1">
                    <a:lumMod val="65000"/>
                    <a:lumOff val="35000"/>
                  </a:schemeClr>
                </a:solidFill>
                <a:latin typeface="+mn-lt"/>
                <a:ea typeface="+mn-ea"/>
                <a:cs typeface="+mn-cs"/>
              </a:defRPr>
            </a:lvl2pPr>
            <a:lvl3pPr marL="1371600" indent="-457200" algn="l" defTabSz="457200" rtl="0" eaLnBrk="1" latinLnBrk="0" hangingPunct="1">
              <a:spcBef>
                <a:spcPts val="0"/>
              </a:spcBef>
              <a:spcAft>
                <a:spcPts val="600"/>
              </a:spcAft>
              <a:buFont typeface="+mj-lt"/>
              <a:buAutoNum type="arabicPeriod"/>
              <a:defRPr sz="2000" kern="1200">
                <a:solidFill>
                  <a:schemeClr val="tx1">
                    <a:lumMod val="65000"/>
                    <a:lumOff val="35000"/>
                  </a:schemeClr>
                </a:solidFill>
                <a:latin typeface="+mn-lt"/>
                <a:ea typeface="+mn-ea"/>
                <a:cs typeface="+mn-cs"/>
              </a:defRPr>
            </a:lvl3pPr>
            <a:lvl4pPr marL="1714500" indent="-342900" algn="l" defTabSz="457200" rtl="0" eaLnBrk="1" latinLnBrk="0" hangingPunct="1">
              <a:spcBef>
                <a:spcPts val="0"/>
              </a:spcBef>
              <a:spcAft>
                <a:spcPts val="600"/>
              </a:spcAft>
              <a:buFont typeface="+mj-lt"/>
              <a:buAutoNum type="arabicPeriod"/>
              <a:defRPr sz="1800" kern="1200">
                <a:solidFill>
                  <a:schemeClr val="tx1">
                    <a:lumMod val="65000"/>
                    <a:lumOff val="35000"/>
                  </a:schemeClr>
                </a:solidFill>
                <a:latin typeface="+mn-lt"/>
                <a:ea typeface="+mn-ea"/>
                <a:cs typeface="+mn-cs"/>
              </a:defRPr>
            </a:lvl4pPr>
            <a:lvl5pPr marL="2171700" indent="-342900" algn="l" defTabSz="457200" rtl="0" eaLnBrk="1" latinLnBrk="0" hangingPunct="1">
              <a:spcBef>
                <a:spcPts val="0"/>
              </a:spcBef>
              <a:spcAft>
                <a:spcPts val="600"/>
              </a:spcAft>
              <a:buFont typeface="+mj-lt"/>
              <a:buAutoNum type="arabicPeriod"/>
              <a:defRPr sz="1800" kern="1200">
                <a:solidFill>
                  <a:schemeClr val="tx1">
                    <a:lumMod val="65000"/>
                    <a:lumOff val="3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a:r>
              <a:rPr lang="en-US" sz="1600" dirty="0" smtClean="0"/>
              <a:t>How would you provide care?</a:t>
            </a:r>
          </a:p>
          <a:p>
            <a:pPr lvl="1" indent="-396875">
              <a:lnSpc>
                <a:spcPct val="120000"/>
              </a:lnSpc>
              <a:buFont typeface="+mj-lt"/>
              <a:buAutoNum type="alphaLcPeriod"/>
            </a:pPr>
            <a:r>
              <a:rPr lang="en-US" sz="1400" dirty="0"/>
              <a:t>Direct crew members to watch for EMS and guide them to the victim.</a:t>
            </a:r>
          </a:p>
          <a:p>
            <a:pPr lvl="1" indent="-396875">
              <a:lnSpc>
                <a:spcPct val="120000"/>
              </a:lnSpc>
              <a:buFont typeface="+mj-lt"/>
              <a:buAutoNum type="alphaLcPeriod"/>
            </a:pPr>
            <a:r>
              <a:rPr lang="en-US" sz="1400" dirty="0"/>
              <a:t>Place the AED by the victim’s shoulder and turn it on.</a:t>
            </a:r>
          </a:p>
          <a:p>
            <a:pPr lvl="1" indent="-396875">
              <a:lnSpc>
                <a:spcPct val="120000"/>
              </a:lnSpc>
              <a:buFont typeface="+mj-lt"/>
              <a:buAutoNum type="alphaLcPeriod"/>
            </a:pPr>
            <a:r>
              <a:rPr lang="en-US" sz="1400" dirty="0"/>
              <a:t>Quickly dry or shave the pad placement area on the chest if necessary.</a:t>
            </a:r>
          </a:p>
          <a:p>
            <a:pPr lvl="1" indent="-396875">
              <a:lnSpc>
                <a:spcPct val="120000"/>
              </a:lnSpc>
              <a:buFont typeface="+mj-lt"/>
              <a:buAutoNum type="alphaLcPeriod"/>
            </a:pPr>
            <a:r>
              <a:rPr lang="en-US" sz="1400" dirty="0"/>
              <a:t>Apply the adult pads to the victim’s chest. If needed, plug the cables into the AED.</a:t>
            </a:r>
          </a:p>
          <a:p>
            <a:pPr lvl="1" indent="-396875">
              <a:lnSpc>
                <a:spcPct val="120000"/>
              </a:lnSpc>
              <a:buFont typeface="+mj-lt"/>
              <a:buAutoNum type="alphaLcPeriod"/>
            </a:pPr>
            <a:r>
              <a:rPr lang="en-US" sz="1400" dirty="0"/>
              <a:t>Stand clear during rhythm analysis.</a:t>
            </a:r>
          </a:p>
          <a:p>
            <a:pPr lvl="1" indent="-396875">
              <a:lnSpc>
                <a:spcPct val="120000"/>
              </a:lnSpc>
              <a:buFont typeface="+mj-lt"/>
              <a:buAutoNum type="alphaLcPeriod"/>
            </a:pPr>
            <a:r>
              <a:rPr lang="en-US" sz="1400" dirty="0"/>
              <a:t>Follow the prompts to take one of three actions: press the shock button; stay clear while the AED automatically delivers a shock; or do not shock but immediately give CPR.</a:t>
            </a:r>
          </a:p>
        </p:txBody>
      </p:sp>
    </p:spTree>
    <p:extLst>
      <p:ext uri="{BB962C8B-B14F-4D97-AF65-F5344CB8AC3E}">
        <p14:creationId xmlns:p14="http://schemas.microsoft.com/office/powerpoint/2010/main" val="41704345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5033" y="1767384"/>
            <a:ext cx="7238090" cy="2846031"/>
          </a:xfrm>
        </p:spPr>
        <p:txBody>
          <a:bodyPr numCol="1">
            <a:noAutofit/>
          </a:bodyPr>
          <a:lstStyle/>
          <a:p>
            <a:pPr marL="0" indent="0">
              <a:lnSpc>
                <a:spcPct val="120000"/>
              </a:lnSpc>
              <a:buNone/>
            </a:pPr>
            <a:r>
              <a:rPr lang="en-US" sz="1600" dirty="0"/>
              <a:t>A distribution line crew is replacing a damaged insulator on a wood pole. The pole supports a three-phase 12-kV line. A lineman on the crew removed the 12-kV conductor from the damaged insulator. As he raised the phase conductor from the insulator, it contacted an adjacent phase conductor, causing an electrical arc. The ensuing electric arc caused the lineman to fall into the bucket. He is unresponsive and not breathing. </a:t>
            </a:r>
          </a:p>
          <a:p>
            <a:r>
              <a:rPr lang="en-US" sz="1600" dirty="0" smtClean="0"/>
              <a:t>What </a:t>
            </a:r>
            <a:r>
              <a:rPr lang="en-US" sz="1600" dirty="0"/>
              <a:t>w</a:t>
            </a:r>
            <a:r>
              <a:rPr lang="en-US" sz="1600" dirty="0" smtClean="0"/>
              <a:t>ould you do before providing first aid?</a:t>
            </a:r>
          </a:p>
          <a:p>
            <a:r>
              <a:rPr lang="en-US" sz="1600" dirty="0" smtClean="0"/>
              <a:t>How would you provide care?</a:t>
            </a:r>
          </a:p>
          <a:p>
            <a:pPr marL="457200" lvl="1" indent="0">
              <a:spcAft>
                <a:spcPts val="600"/>
              </a:spcAft>
              <a:buNone/>
            </a:pPr>
            <a:endParaRPr lang="en-US" sz="1600" dirty="0"/>
          </a:p>
        </p:txBody>
      </p:sp>
      <p:sp>
        <p:nvSpPr>
          <p:cNvPr id="2" name="Title 1"/>
          <p:cNvSpPr>
            <a:spLocks noGrp="1"/>
          </p:cNvSpPr>
          <p:nvPr>
            <p:ph type="title"/>
          </p:nvPr>
        </p:nvSpPr>
        <p:spPr/>
        <p:txBody>
          <a:bodyPr>
            <a:normAutofit fontScale="90000"/>
          </a:bodyPr>
          <a:lstStyle/>
          <a:p>
            <a:r>
              <a:rPr lang="en-US" dirty="0" smtClean="0"/>
              <a:t>Electrical Utility</a:t>
            </a:r>
            <a:br>
              <a:rPr lang="en-US" dirty="0" smtClean="0"/>
            </a:br>
            <a:r>
              <a:rPr lang="en-US" dirty="0" smtClean="0"/>
              <a:t>Scenario 3</a:t>
            </a:r>
            <a:endParaRPr lang="en-US" dirty="0"/>
          </a:p>
        </p:txBody>
      </p:sp>
      <p:sp>
        <p:nvSpPr>
          <p:cNvPr id="4" name="Slide Number Placeholder 4"/>
          <p:cNvSpPr>
            <a:spLocks noGrp="1"/>
          </p:cNvSpPr>
          <p:nvPr>
            <p:ph type="sldNum" sz="quarter" idx="4"/>
          </p:nvPr>
        </p:nvSpPr>
        <p:spPr>
          <a:prstGeom prst="rect">
            <a:avLst/>
          </a:prstGeom>
        </p:spPr>
        <p:txBody>
          <a:bodyPr vert="horz" lIns="91440" tIns="45720" rIns="91440" bIns="45720" rtlCol="0" anchor="ctr"/>
          <a:lstStyle>
            <a:lvl1pPr algn="r">
              <a:defRPr sz="1200">
                <a:solidFill>
                  <a:schemeClr val="tx1">
                    <a:tint val="75000"/>
                  </a:schemeClr>
                </a:solidFill>
              </a:defRPr>
            </a:lvl1pPr>
          </a:lstStyle>
          <a:p>
            <a:fld id="{3A1B6897-E687-3C40-B57E-83B9FB4A1DCE}" type="slidenum">
              <a:rPr lang="en-US" smtClean="0"/>
              <a:t>33</a:t>
            </a:fld>
            <a:endParaRPr lang="en-US" dirty="0"/>
          </a:p>
        </p:txBody>
      </p:sp>
    </p:spTree>
    <p:extLst>
      <p:ext uri="{BB962C8B-B14F-4D97-AF65-F5344CB8AC3E}">
        <p14:creationId xmlns:p14="http://schemas.microsoft.com/office/powerpoint/2010/main" val="28642641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lvl="0">
              <a:lnSpc>
                <a:spcPct val="110000"/>
              </a:lnSpc>
            </a:pPr>
            <a:r>
              <a:rPr lang="en-US" dirty="0" smtClean="0"/>
              <a:t>What </a:t>
            </a:r>
            <a:r>
              <a:rPr lang="en-US" dirty="0"/>
              <a:t>w</a:t>
            </a:r>
            <a:r>
              <a:rPr lang="en-US" dirty="0" smtClean="0"/>
              <a:t>ould </a:t>
            </a:r>
            <a:r>
              <a:rPr lang="en-US" dirty="0"/>
              <a:t>you do before providing first </a:t>
            </a:r>
            <a:r>
              <a:rPr lang="en-US" dirty="0" smtClean="0"/>
              <a:t>aid?</a:t>
            </a:r>
          </a:p>
          <a:p>
            <a:pPr lvl="1" indent="-396875">
              <a:lnSpc>
                <a:spcPct val="110000"/>
              </a:lnSpc>
              <a:buFont typeface="+mj-lt"/>
              <a:buAutoNum type="alphaLcPeriod"/>
            </a:pPr>
            <a:r>
              <a:rPr lang="en-US" dirty="0"/>
              <a:t>Make the scene safe and slowly bring the bucket down.</a:t>
            </a:r>
          </a:p>
          <a:p>
            <a:pPr lvl="1" indent="-396875">
              <a:lnSpc>
                <a:spcPct val="110000"/>
              </a:lnSpc>
              <a:buFont typeface="+mj-lt"/>
              <a:buAutoNum type="alphaLcPeriod"/>
            </a:pPr>
            <a:r>
              <a:rPr lang="en-US" dirty="0"/>
              <a:t>Call or have another crew member call 9-1-1.</a:t>
            </a:r>
          </a:p>
          <a:p>
            <a:pPr lvl="1" indent="-396875">
              <a:lnSpc>
                <a:spcPct val="110000"/>
              </a:lnSpc>
              <a:buFont typeface="+mj-lt"/>
              <a:buAutoNum type="alphaLcPeriod"/>
            </a:pPr>
            <a:r>
              <a:rPr lang="en-US" dirty="0"/>
              <a:t>Put on medical exam gloves.</a:t>
            </a:r>
          </a:p>
          <a:p>
            <a:pPr marL="0" indent="0">
              <a:lnSpc>
                <a:spcPct val="110000"/>
              </a:lnSpc>
              <a:buNone/>
            </a:pPr>
            <a:endParaRPr lang="en-US" sz="1800" dirty="0"/>
          </a:p>
        </p:txBody>
      </p:sp>
      <p:sp>
        <p:nvSpPr>
          <p:cNvPr id="6" name="Title 5"/>
          <p:cNvSpPr>
            <a:spLocks noGrp="1"/>
          </p:cNvSpPr>
          <p:nvPr>
            <p:ph type="title"/>
          </p:nvPr>
        </p:nvSpPr>
        <p:spPr/>
        <p:txBody>
          <a:bodyPr>
            <a:normAutofit fontScale="90000"/>
          </a:bodyPr>
          <a:lstStyle/>
          <a:p>
            <a:r>
              <a:rPr lang="en-US" dirty="0"/>
              <a:t>Electrical </a:t>
            </a:r>
            <a:r>
              <a:rPr lang="en-US" dirty="0" smtClean="0"/>
              <a:t>Utility</a:t>
            </a:r>
            <a:r>
              <a:rPr lang="en-US" dirty="0"/>
              <a:t/>
            </a:r>
            <a:br>
              <a:rPr lang="en-US" dirty="0"/>
            </a:br>
            <a:r>
              <a:rPr lang="en-US" dirty="0"/>
              <a:t>Scenario </a:t>
            </a:r>
            <a:r>
              <a:rPr lang="en-US" dirty="0" smtClean="0"/>
              <a:t>3 </a:t>
            </a:r>
            <a:r>
              <a:rPr lang="en-US" b="1" dirty="0" smtClean="0"/>
              <a:t>Answer</a:t>
            </a:r>
            <a:endParaRPr lang="en-US" dirty="0"/>
          </a:p>
        </p:txBody>
      </p:sp>
      <p:sp>
        <p:nvSpPr>
          <p:cNvPr id="4" name="Slide Number Placeholder 4"/>
          <p:cNvSpPr>
            <a:spLocks noGrp="1"/>
          </p:cNvSpPr>
          <p:nvPr>
            <p:ph type="sldNum" sz="quarter" idx="4"/>
          </p:nvPr>
        </p:nvSpPr>
        <p:spPr>
          <a:prstGeom prst="rect">
            <a:avLst/>
          </a:prstGeom>
        </p:spPr>
        <p:txBody>
          <a:bodyPr vert="horz" lIns="91440" tIns="45720" rIns="91440" bIns="45720" rtlCol="0" anchor="ctr"/>
          <a:lstStyle>
            <a:lvl1pPr algn="r">
              <a:defRPr sz="1200">
                <a:solidFill>
                  <a:schemeClr val="tx1">
                    <a:tint val="75000"/>
                  </a:schemeClr>
                </a:solidFill>
              </a:defRPr>
            </a:lvl1pPr>
          </a:lstStyle>
          <a:p>
            <a:fld id="{3A1B6897-E687-3C40-B57E-83B9FB4A1DCE}" type="slidenum">
              <a:rPr lang="en-US" smtClean="0"/>
              <a:t>34</a:t>
            </a:fld>
            <a:endParaRPr lang="en-US" dirty="0"/>
          </a:p>
        </p:txBody>
      </p:sp>
    </p:spTree>
    <p:extLst>
      <p:ext uri="{BB962C8B-B14F-4D97-AF65-F5344CB8AC3E}">
        <p14:creationId xmlns:p14="http://schemas.microsoft.com/office/powerpoint/2010/main" val="31911267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5"/>
          <p:cNvSpPr>
            <a:spLocks noGrp="1"/>
          </p:cNvSpPr>
          <p:nvPr>
            <p:ph type="title"/>
          </p:nvPr>
        </p:nvSpPr>
        <p:spPr/>
        <p:txBody>
          <a:bodyPr>
            <a:normAutofit fontScale="90000"/>
          </a:bodyPr>
          <a:lstStyle/>
          <a:p>
            <a:r>
              <a:rPr lang="en-US" dirty="0"/>
              <a:t>Electrical </a:t>
            </a:r>
            <a:r>
              <a:rPr lang="en-US" dirty="0" smtClean="0"/>
              <a:t>Utility </a:t>
            </a:r>
            <a:r>
              <a:rPr lang="en-US" dirty="0"/>
              <a:t/>
            </a:r>
            <a:br>
              <a:rPr lang="en-US" dirty="0"/>
            </a:br>
            <a:r>
              <a:rPr lang="en-US" dirty="0"/>
              <a:t>Scenario 3</a:t>
            </a:r>
            <a:r>
              <a:rPr lang="en-US" dirty="0" smtClean="0"/>
              <a:t> </a:t>
            </a:r>
            <a:r>
              <a:rPr lang="en-US" b="1" dirty="0"/>
              <a:t>Answer</a:t>
            </a:r>
            <a:endParaRPr lang="en-US" dirty="0"/>
          </a:p>
        </p:txBody>
      </p:sp>
      <p:sp>
        <p:nvSpPr>
          <p:cNvPr id="4" name="Slide Number Placeholder 4"/>
          <p:cNvSpPr>
            <a:spLocks noGrp="1"/>
          </p:cNvSpPr>
          <p:nvPr>
            <p:ph type="sldNum" sz="quarter" idx="4"/>
          </p:nvPr>
        </p:nvSpPr>
        <p:spPr>
          <a:prstGeom prst="rect">
            <a:avLst/>
          </a:prstGeom>
        </p:spPr>
        <p:txBody>
          <a:bodyPr vert="horz" lIns="91440" tIns="45720" rIns="91440" bIns="45720" rtlCol="0" anchor="ctr"/>
          <a:lstStyle>
            <a:lvl1pPr algn="r">
              <a:defRPr sz="1200">
                <a:solidFill>
                  <a:schemeClr val="tx1">
                    <a:tint val="75000"/>
                  </a:schemeClr>
                </a:solidFill>
              </a:defRPr>
            </a:lvl1pPr>
          </a:lstStyle>
          <a:p>
            <a:fld id="{3A1B6897-E687-3C40-B57E-83B9FB4A1DCE}" type="slidenum">
              <a:rPr lang="en-US" smtClean="0"/>
              <a:t>35</a:t>
            </a:fld>
            <a:endParaRPr lang="en-US" dirty="0"/>
          </a:p>
        </p:txBody>
      </p:sp>
      <p:sp>
        <p:nvSpPr>
          <p:cNvPr id="6" name="Content Placeholder 2"/>
          <p:cNvSpPr txBox="1">
            <a:spLocks/>
          </p:cNvSpPr>
          <p:nvPr/>
        </p:nvSpPr>
        <p:spPr>
          <a:xfrm>
            <a:off x="861856" y="1800900"/>
            <a:ext cx="7531517" cy="3162108"/>
          </a:xfrm>
          <a:prstGeom prst="rect">
            <a:avLst/>
          </a:prstGeom>
        </p:spPr>
        <p:txBody>
          <a:bodyPr vert="horz" lIns="91440" tIns="45720" rIns="91440" bIns="45720" rtlCol="0">
            <a:noAutofit/>
          </a:bodyPr>
          <a:lstStyle>
            <a:lvl1pPr marL="514350" indent="-514350" algn="l" defTabSz="457200" rtl="0" eaLnBrk="1" latinLnBrk="0" hangingPunct="1">
              <a:spcBef>
                <a:spcPts val="0"/>
              </a:spcBef>
              <a:spcAft>
                <a:spcPts val="600"/>
              </a:spcAft>
              <a:buFont typeface="+mj-lt"/>
              <a:buAutoNum type="arabicPeriod"/>
              <a:defRPr sz="2800" kern="1200">
                <a:solidFill>
                  <a:schemeClr val="tx1">
                    <a:lumMod val="65000"/>
                    <a:lumOff val="35000"/>
                  </a:schemeClr>
                </a:solidFill>
                <a:latin typeface="+mn-lt"/>
                <a:ea typeface="+mn-ea"/>
                <a:cs typeface="+mn-cs"/>
              </a:defRPr>
            </a:lvl1pPr>
            <a:lvl2pPr marL="914400" indent="-457200" algn="l" defTabSz="457200" rtl="0" eaLnBrk="1" latinLnBrk="0" hangingPunct="1">
              <a:spcBef>
                <a:spcPts val="0"/>
              </a:spcBef>
              <a:spcAft>
                <a:spcPts val="600"/>
              </a:spcAft>
              <a:buFont typeface="+mj-lt"/>
              <a:buAutoNum type="arabicPeriod"/>
              <a:defRPr sz="2400" kern="1200">
                <a:solidFill>
                  <a:schemeClr val="tx1">
                    <a:lumMod val="65000"/>
                    <a:lumOff val="35000"/>
                  </a:schemeClr>
                </a:solidFill>
                <a:latin typeface="+mn-lt"/>
                <a:ea typeface="+mn-ea"/>
                <a:cs typeface="+mn-cs"/>
              </a:defRPr>
            </a:lvl2pPr>
            <a:lvl3pPr marL="1371600" indent="-457200" algn="l" defTabSz="457200" rtl="0" eaLnBrk="1" latinLnBrk="0" hangingPunct="1">
              <a:spcBef>
                <a:spcPts val="0"/>
              </a:spcBef>
              <a:spcAft>
                <a:spcPts val="600"/>
              </a:spcAft>
              <a:buFont typeface="+mj-lt"/>
              <a:buAutoNum type="arabicPeriod"/>
              <a:defRPr sz="2000" kern="1200">
                <a:solidFill>
                  <a:schemeClr val="tx1">
                    <a:lumMod val="65000"/>
                    <a:lumOff val="35000"/>
                  </a:schemeClr>
                </a:solidFill>
                <a:latin typeface="+mn-lt"/>
                <a:ea typeface="+mn-ea"/>
                <a:cs typeface="+mn-cs"/>
              </a:defRPr>
            </a:lvl3pPr>
            <a:lvl4pPr marL="1714500" indent="-342900" algn="l" defTabSz="457200" rtl="0" eaLnBrk="1" latinLnBrk="0" hangingPunct="1">
              <a:spcBef>
                <a:spcPts val="0"/>
              </a:spcBef>
              <a:spcAft>
                <a:spcPts val="600"/>
              </a:spcAft>
              <a:buFont typeface="+mj-lt"/>
              <a:buAutoNum type="arabicPeriod"/>
              <a:defRPr sz="1800" kern="1200">
                <a:solidFill>
                  <a:schemeClr val="tx1">
                    <a:lumMod val="65000"/>
                    <a:lumOff val="35000"/>
                  </a:schemeClr>
                </a:solidFill>
                <a:latin typeface="+mn-lt"/>
                <a:ea typeface="+mn-ea"/>
                <a:cs typeface="+mn-cs"/>
              </a:defRPr>
            </a:lvl4pPr>
            <a:lvl5pPr marL="2171700" indent="-342900" algn="l" defTabSz="457200" rtl="0" eaLnBrk="1" latinLnBrk="0" hangingPunct="1">
              <a:spcBef>
                <a:spcPts val="0"/>
              </a:spcBef>
              <a:spcAft>
                <a:spcPts val="600"/>
              </a:spcAft>
              <a:buFont typeface="+mj-lt"/>
              <a:buAutoNum type="arabicPeriod"/>
              <a:defRPr sz="1800" kern="1200">
                <a:solidFill>
                  <a:schemeClr val="tx1">
                    <a:lumMod val="65000"/>
                    <a:lumOff val="3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mj-lt"/>
              <a:buAutoNum type="arabicPeriod" startAt="2"/>
            </a:pPr>
            <a:r>
              <a:rPr lang="en-US" sz="1600" dirty="0" smtClean="0"/>
              <a:t>How </a:t>
            </a:r>
            <a:r>
              <a:rPr lang="en-US" sz="1600" dirty="0"/>
              <a:t>would you provide </a:t>
            </a:r>
            <a:r>
              <a:rPr lang="en-US" sz="1600" dirty="0" smtClean="0"/>
              <a:t>care?</a:t>
            </a:r>
          </a:p>
          <a:p>
            <a:pPr lvl="1" indent="-396875">
              <a:buFont typeface="+mj-lt"/>
              <a:buAutoNum type="alphaLcPeriod"/>
            </a:pPr>
            <a:r>
              <a:rPr lang="en-US" sz="1400" dirty="0" smtClean="0"/>
              <a:t>Provide </a:t>
            </a:r>
            <a:r>
              <a:rPr lang="en-US" sz="1400" dirty="0"/>
              <a:t>CPR:</a:t>
            </a:r>
          </a:p>
          <a:p>
            <a:pPr lvl="2"/>
            <a:r>
              <a:rPr lang="en-US" sz="1400" dirty="0"/>
              <a:t>Expose the chest. Put the heel of your hand on the breastbone in the center of the chest and put your second hand on top of the first. Interlock the fingers.</a:t>
            </a:r>
          </a:p>
          <a:p>
            <a:pPr lvl="2"/>
            <a:r>
              <a:rPr lang="en-US" sz="1400" dirty="0"/>
              <a:t>Give 30 compressions at a rate of 100–120 per minute and at a depth of at least 2 inches but not more than 2.4 inches. </a:t>
            </a:r>
            <a:endParaRPr lang="en-US" sz="1400" dirty="0" smtClean="0"/>
          </a:p>
          <a:p>
            <a:pPr lvl="2"/>
            <a:r>
              <a:rPr lang="en-US" sz="1400" dirty="0" smtClean="0"/>
              <a:t>Tilt </a:t>
            </a:r>
            <a:r>
              <a:rPr lang="en-US" sz="1400" dirty="0"/>
              <a:t>the head and lift the chin to open the airway, and then give 2 rescue breaths. Each breath should be given over 1 second or until the chest rises. </a:t>
            </a:r>
          </a:p>
          <a:p>
            <a:pPr lvl="2"/>
            <a:r>
              <a:rPr lang="en-US" sz="1400" dirty="0"/>
              <a:t>Continue giving 30 compressions and 2 breaths until an AED arrives at the scene and is ready to use, professional help arrives and takes over, or the victim begins to breathe on his own.</a:t>
            </a:r>
          </a:p>
        </p:txBody>
      </p:sp>
    </p:spTree>
    <p:extLst>
      <p:ext uri="{BB962C8B-B14F-4D97-AF65-F5344CB8AC3E}">
        <p14:creationId xmlns:p14="http://schemas.microsoft.com/office/powerpoint/2010/main" val="10082785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numCol="1">
            <a:noAutofit/>
          </a:bodyPr>
          <a:lstStyle/>
          <a:p>
            <a:pPr marL="0" indent="0">
              <a:buNone/>
            </a:pPr>
            <a:r>
              <a:rPr lang="en-US" dirty="0"/>
              <a:t>The crew member returns with the AED. </a:t>
            </a:r>
            <a:r>
              <a:rPr lang="en-US" dirty="0" smtClean="0"/>
              <a:t>He </a:t>
            </a:r>
            <a:r>
              <a:rPr lang="en-US" dirty="0"/>
              <a:t>tells you that EMS is on the way. </a:t>
            </a:r>
          </a:p>
          <a:p>
            <a:r>
              <a:rPr lang="en-US" dirty="0" smtClean="0"/>
              <a:t>How would you provide care?</a:t>
            </a:r>
          </a:p>
          <a:p>
            <a:pPr marL="457200" lvl="1" indent="0">
              <a:spcAft>
                <a:spcPts val="600"/>
              </a:spcAft>
              <a:buNone/>
            </a:pPr>
            <a:endParaRPr lang="en-US" sz="2000" dirty="0"/>
          </a:p>
        </p:txBody>
      </p:sp>
      <p:sp>
        <p:nvSpPr>
          <p:cNvPr id="2" name="Title 1"/>
          <p:cNvSpPr>
            <a:spLocks noGrp="1"/>
          </p:cNvSpPr>
          <p:nvPr>
            <p:ph type="title"/>
          </p:nvPr>
        </p:nvSpPr>
        <p:spPr/>
        <p:txBody>
          <a:bodyPr>
            <a:normAutofit fontScale="90000"/>
          </a:bodyPr>
          <a:lstStyle/>
          <a:p>
            <a:r>
              <a:rPr lang="en-US" dirty="0"/>
              <a:t>Electrical </a:t>
            </a:r>
            <a:r>
              <a:rPr lang="en-US" dirty="0" smtClean="0"/>
              <a:t>Utility</a:t>
            </a:r>
            <a:br>
              <a:rPr lang="en-US" dirty="0" smtClean="0"/>
            </a:br>
            <a:r>
              <a:rPr lang="en-US" dirty="0" smtClean="0"/>
              <a:t>Scenario 3, Part 2</a:t>
            </a:r>
            <a:endParaRPr lang="en-US" dirty="0"/>
          </a:p>
        </p:txBody>
      </p:sp>
      <p:sp>
        <p:nvSpPr>
          <p:cNvPr id="4" name="Slide Number Placeholder 4"/>
          <p:cNvSpPr>
            <a:spLocks noGrp="1"/>
          </p:cNvSpPr>
          <p:nvPr>
            <p:ph type="sldNum" sz="quarter" idx="4"/>
          </p:nvPr>
        </p:nvSpPr>
        <p:spPr>
          <a:prstGeom prst="rect">
            <a:avLst/>
          </a:prstGeom>
        </p:spPr>
        <p:txBody>
          <a:bodyPr vert="horz" lIns="91440" tIns="45720" rIns="91440" bIns="45720" rtlCol="0" anchor="ctr"/>
          <a:lstStyle>
            <a:lvl1pPr algn="r">
              <a:defRPr sz="1200">
                <a:solidFill>
                  <a:schemeClr val="tx1">
                    <a:tint val="75000"/>
                  </a:schemeClr>
                </a:solidFill>
              </a:defRPr>
            </a:lvl1pPr>
          </a:lstStyle>
          <a:p>
            <a:fld id="{3A1B6897-E687-3C40-B57E-83B9FB4A1DCE}" type="slidenum">
              <a:rPr lang="en-US" smtClean="0"/>
              <a:t>36</a:t>
            </a:fld>
            <a:endParaRPr lang="en-US" dirty="0"/>
          </a:p>
        </p:txBody>
      </p:sp>
    </p:spTree>
    <p:extLst>
      <p:ext uri="{BB962C8B-B14F-4D97-AF65-F5344CB8AC3E}">
        <p14:creationId xmlns:p14="http://schemas.microsoft.com/office/powerpoint/2010/main" val="33396679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5"/>
          <p:cNvSpPr>
            <a:spLocks noGrp="1"/>
          </p:cNvSpPr>
          <p:nvPr>
            <p:ph type="title"/>
          </p:nvPr>
        </p:nvSpPr>
        <p:spPr/>
        <p:txBody>
          <a:bodyPr>
            <a:normAutofit fontScale="90000"/>
          </a:bodyPr>
          <a:lstStyle/>
          <a:p>
            <a:r>
              <a:rPr lang="en-US" dirty="0"/>
              <a:t>Electrical </a:t>
            </a:r>
            <a:r>
              <a:rPr lang="en-US" dirty="0" smtClean="0"/>
              <a:t>Utility </a:t>
            </a:r>
            <a:r>
              <a:rPr lang="en-US" dirty="0"/>
              <a:t/>
            </a:r>
            <a:br>
              <a:rPr lang="en-US" dirty="0"/>
            </a:br>
            <a:r>
              <a:rPr lang="en-US" dirty="0"/>
              <a:t>Scenario </a:t>
            </a:r>
            <a:r>
              <a:rPr lang="en-US" dirty="0" smtClean="0"/>
              <a:t>3, Part 2 </a:t>
            </a:r>
            <a:r>
              <a:rPr lang="en-US" b="1" dirty="0"/>
              <a:t>Answer</a:t>
            </a:r>
            <a:endParaRPr lang="en-US" dirty="0"/>
          </a:p>
        </p:txBody>
      </p:sp>
      <p:sp>
        <p:nvSpPr>
          <p:cNvPr id="4" name="Slide Number Placeholder 4"/>
          <p:cNvSpPr>
            <a:spLocks noGrp="1"/>
          </p:cNvSpPr>
          <p:nvPr>
            <p:ph type="sldNum" sz="quarter" idx="4"/>
          </p:nvPr>
        </p:nvSpPr>
        <p:spPr>
          <a:prstGeom prst="rect">
            <a:avLst/>
          </a:prstGeom>
        </p:spPr>
        <p:txBody>
          <a:bodyPr vert="horz" lIns="91440" tIns="45720" rIns="91440" bIns="45720" rtlCol="0" anchor="ctr"/>
          <a:lstStyle>
            <a:lvl1pPr algn="r">
              <a:defRPr sz="1200">
                <a:solidFill>
                  <a:schemeClr val="tx1">
                    <a:tint val="75000"/>
                  </a:schemeClr>
                </a:solidFill>
              </a:defRPr>
            </a:lvl1pPr>
          </a:lstStyle>
          <a:p>
            <a:fld id="{3A1B6897-E687-3C40-B57E-83B9FB4A1DCE}" type="slidenum">
              <a:rPr lang="en-US" smtClean="0"/>
              <a:t>37</a:t>
            </a:fld>
            <a:endParaRPr lang="en-US" dirty="0"/>
          </a:p>
        </p:txBody>
      </p:sp>
      <p:sp>
        <p:nvSpPr>
          <p:cNvPr id="6" name="Content Placeholder 2"/>
          <p:cNvSpPr txBox="1">
            <a:spLocks/>
          </p:cNvSpPr>
          <p:nvPr/>
        </p:nvSpPr>
        <p:spPr>
          <a:xfrm>
            <a:off x="855032" y="1807724"/>
            <a:ext cx="7497398" cy="3162108"/>
          </a:xfrm>
          <a:prstGeom prst="rect">
            <a:avLst/>
          </a:prstGeom>
        </p:spPr>
        <p:txBody>
          <a:bodyPr vert="horz" lIns="91440" tIns="45720" rIns="91440" bIns="45720" rtlCol="0">
            <a:noAutofit/>
          </a:bodyPr>
          <a:lstStyle>
            <a:lvl1pPr marL="514350" indent="-514350" algn="l" defTabSz="457200" rtl="0" eaLnBrk="1" latinLnBrk="0" hangingPunct="1">
              <a:spcBef>
                <a:spcPts val="0"/>
              </a:spcBef>
              <a:spcAft>
                <a:spcPts val="600"/>
              </a:spcAft>
              <a:buFont typeface="+mj-lt"/>
              <a:buAutoNum type="arabicPeriod"/>
              <a:defRPr sz="2800" kern="1200">
                <a:solidFill>
                  <a:schemeClr val="tx1">
                    <a:lumMod val="65000"/>
                    <a:lumOff val="35000"/>
                  </a:schemeClr>
                </a:solidFill>
                <a:latin typeface="+mn-lt"/>
                <a:ea typeface="+mn-ea"/>
                <a:cs typeface="+mn-cs"/>
              </a:defRPr>
            </a:lvl1pPr>
            <a:lvl2pPr marL="914400" indent="-457200" algn="l" defTabSz="457200" rtl="0" eaLnBrk="1" latinLnBrk="0" hangingPunct="1">
              <a:spcBef>
                <a:spcPts val="0"/>
              </a:spcBef>
              <a:spcAft>
                <a:spcPts val="600"/>
              </a:spcAft>
              <a:buFont typeface="+mj-lt"/>
              <a:buAutoNum type="arabicPeriod"/>
              <a:defRPr sz="2400" kern="1200">
                <a:solidFill>
                  <a:schemeClr val="tx1">
                    <a:lumMod val="65000"/>
                    <a:lumOff val="35000"/>
                  </a:schemeClr>
                </a:solidFill>
                <a:latin typeface="+mn-lt"/>
                <a:ea typeface="+mn-ea"/>
                <a:cs typeface="+mn-cs"/>
              </a:defRPr>
            </a:lvl2pPr>
            <a:lvl3pPr marL="1371600" indent="-457200" algn="l" defTabSz="457200" rtl="0" eaLnBrk="1" latinLnBrk="0" hangingPunct="1">
              <a:spcBef>
                <a:spcPts val="0"/>
              </a:spcBef>
              <a:spcAft>
                <a:spcPts val="600"/>
              </a:spcAft>
              <a:buFont typeface="+mj-lt"/>
              <a:buAutoNum type="arabicPeriod"/>
              <a:defRPr sz="2000" kern="1200">
                <a:solidFill>
                  <a:schemeClr val="tx1">
                    <a:lumMod val="65000"/>
                    <a:lumOff val="35000"/>
                  </a:schemeClr>
                </a:solidFill>
                <a:latin typeface="+mn-lt"/>
                <a:ea typeface="+mn-ea"/>
                <a:cs typeface="+mn-cs"/>
              </a:defRPr>
            </a:lvl3pPr>
            <a:lvl4pPr marL="1714500" indent="-342900" algn="l" defTabSz="457200" rtl="0" eaLnBrk="1" latinLnBrk="0" hangingPunct="1">
              <a:spcBef>
                <a:spcPts val="0"/>
              </a:spcBef>
              <a:spcAft>
                <a:spcPts val="600"/>
              </a:spcAft>
              <a:buFont typeface="+mj-lt"/>
              <a:buAutoNum type="arabicPeriod"/>
              <a:defRPr sz="1800" kern="1200">
                <a:solidFill>
                  <a:schemeClr val="tx1">
                    <a:lumMod val="65000"/>
                    <a:lumOff val="35000"/>
                  </a:schemeClr>
                </a:solidFill>
                <a:latin typeface="+mn-lt"/>
                <a:ea typeface="+mn-ea"/>
                <a:cs typeface="+mn-cs"/>
              </a:defRPr>
            </a:lvl4pPr>
            <a:lvl5pPr marL="2171700" indent="-342900" algn="l" defTabSz="457200" rtl="0" eaLnBrk="1" latinLnBrk="0" hangingPunct="1">
              <a:spcBef>
                <a:spcPts val="0"/>
              </a:spcBef>
              <a:spcAft>
                <a:spcPts val="600"/>
              </a:spcAft>
              <a:buFont typeface="+mj-lt"/>
              <a:buAutoNum type="arabicPeriod"/>
              <a:defRPr sz="1800" kern="1200">
                <a:solidFill>
                  <a:schemeClr val="tx1">
                    <a:lumMod val="65000"/>
                    <a:lumOff val="3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a:r>
              <a:rPr lang="en-US" sz="1600" dirty="0" smtClean="0"/>
              <a:t>How would you provide care?</a:t>
            </a:r>
          </a:p>
          <a:p>
            <a:pPr lvl="1" indent="-396875">
              <a:buFont typeface="+mj-lt"/>
              <a:buAutoNum type="alphaLcPeriod"/>
            </a:pPr>
            <a:r>
              <a:rPr lang="en-US" sz="1600" dirty="0"/>
              <a:t>Direct crew members to watch for EMS and guide them to the victim.</a:t>
            </a:r>
          </a:p>
          <a:p>
            <a:pPr lvl="1" indent="-396875">
              <a:buFont typeface="+mj-lt"/>
              <a:buAutoNum type="alphaLcPeriod"/>
            </a:pPr>
            <a:r>
              <a:rPr lang="en-US" sz="1600" dirty="0"/>
              <a:t>Place the AED by the victim’s shoulder and turn it on.</a:t>
            </a:r>
          </a:p>
          <a:p>
            <a:pPr lvl="1" indent="-396875">
              <a:buFont typeface="+mj-lt"/>
              <a:buAutoNum type="alphaLcPeriod"/>
            </a:pPr>
            <a:r>
              <a:rPr lang="en-US" sz="1600" dirty="0"/>
              <a:t>Quickly dry or shave the pad placement area on the chest if necessary.</a:t>
            </a:r>
          </a:p>
          <a:p>
            <a:pPr lvl="1" indent="-396875">
              <a:buFont typeface="+mj-lt"/>
              <a:buAutoNum type="alphaLcPeriod"/>
            </a:pPr>
            <a:r>
              <a:rPr lang="en-US" sz="1600" dirty="0"/>
              <a:t>Apply the adult pads to the victim’s chest. If needed, plug the cables into the AED.</a:t>
            </a:r>
          </a:p>
          <a:p>
            <a:pPr lvl="1" indent="-396875">
              <a:buFont typeface="+mj-lt"/>
              <a:buAutoNum type="alphaLcPeriod"/>
            </a:pPr>
            <a:r>
              <a:rPr lang="en-US" sz="1600" dirty="0"/>
              <a:t>Stand clear during rhythm analysis.</a:t>
            </a:r>
          </a:p>
          <a:p>
            <a:pPr lvl="1" indent="-396875">
              <a:buFont typeface="+mj-lt"/>
              <a:buAutoNum type="alphaLcPeriod"/>
            </a:pPr>
            <a:r>
              <a:rPr lang="en-US" sz="1600" dirty="0"/>
              <a:t>Follow the prompts to take one of three actions: press the shock button; stay clear while the AED automatically delivers a shock; or do not shock but immediately give CPR.</a:t>
            </a:r>
          </a:p>
        </p:txBody>
      </p:sp>
    </p:spTree>
    <p:extLst>
      <p:ext uri="{BB962C8B-B14F-4D97-AF65-F5344CB8AC3E}">
        <p14:creationId xmlns:p14="http://schemas.microsoft.com/office/powerpoint/2010/main" val="7526569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numCol="1">
            <a:noAutofit/>
          </a:bodyPr>
          <a:lstStyle/>
          <a:p>
            <a:pPr marL="0" indent="0">
              <a:buNone/>
            </a:pPr>
            <a:r>
              <a:rPr lang="en-US" sz="1800" dirty="0"/>
              <a:t>Over the last two days, there has been steady traffic in your booth at the Fall Jewelry Show. Independent jewelry store owners have purchased diamond and gemstone designs at all price points from you, so it has been a successful show.</a:t>
            </a:r>
          </a:p>
          <a:p>
            <a:pPr marL="0" indent="0">
              <a:buNone/>
            </a:pPr>
            <a:r>
              <a:rPr lang="en-US" sz="1800" dirty="0" smtClean="0"/>
              <a:t>You </a:t>
            </a:r>
            <a:r>
              <a:rPr lang="en-US" sz="1800" dirty="0"/>
              <a:t>are writing up a large order for one of your customers when the customer suddenly grabs his chest and falls to the floor.</a:t>
            </a:r>
          </a:p>
          <a:p>
            <a:r>
              <a:rPr lang="en-US" sz="1800" dirty="0" smtClean="0"/>
              <a:t>What </a:t>
            </a:r>
            <a:r>
              <a:rPr lang="en-US" sz="1800" dirty="0"/>
              <a:t>w</a:t>
            </a:r>
            <a:r>
              <a:rPr lang="en-US" sz="1800" dirty="0" smtClean="0"/>
              <a:t>ould you do before providing first aid?</a:t>
            </a:r>
          </a:p>
          <a:p>
            <a:r>
              <a:rPr lang="en-US" sz="1800" dirty="0" smtClean="0"/>
              <a:t>How would you provide care?</a:t>
            </a:r>
          </a:p>
          <a:p>
            <a:pPr marL="457200" lvl="1" indent="0">
              <a:spcAft>
                <a:spcPts val="600"/>
              </a:spcAft>
              <a:buNone/>
            </a:pPr>
            <a:endParaRPr lang="en-US" sz="1800" dirty="0"/>
          </a:p>
        </p:txBody>
      </p:sp>
      <p:sp>
        <p:nvSpPr>
          <p:cNvPr id="2" name="Title 1"/>
          <p:cNvSpPr>
            <a:spLocks noGrp="1"/>
          </p:cNvSpPr>
          <p:nvPr>
            <p:ph type="title"/>
          </p:nvPr>
        </p:nvSpPr>
        <p:spPr/>
        <p:txBody>
          <a:bodyPr>
            <a:normAutofit fontScale="90000"/>
          </a:bodyPr>
          <a:lstStyle/>
          <a:p>
            <a:r>
              <a:rPr lang="en-US" dirty="0" smtClean="0"/>
              <a:t>Wholesale Trade</a:t>
            </a:r>
            <a:br>
              <a:rPr lang="en-US" dirty="0" smtClean="0"/>
            </a:br>
            <a:r>
              <a:rPr lang="en-US" dirty="0" smtClean="0"/>
              <a:t>Scenario 1</a:t>
            </a:r>
            <a:endParaRPr lang="en-US" dirty="0"/>
          </a:p>
        </p:txBody>
      </p:sp>
      <p:sp>
        <p:nvSpPr>
          <p:cNvPr id="4" name="Slide Number Placeholder 4"/>
          <p:cNvSpPr>
            <a:spLocks noGrp="1"/>
          </p:cNvSpPr>
          <p:nvPr>
            <p:ph type="sldNum" sz="quarter" idx="4"/>
          </p:nvPr>
        </p:nvSpPr>
        <p:spPr>
          <a:prstGeom prst="rect">
            <a:avLst/>
          </a:prstGeom>
        </p:spPr>
        <p:txBody>
          <a:bodyPr vert="horz" lIns="91440" tIns="45720" rIns="91440" bIns="45720" rtlCol="0" anchor="ctr"/>
          <a:lstStyle>
            <a:lvl1pPr algn="r">
              <a:defRPr sz="1200">
                <a:solidFill>
                  <a:schemeClr val="tx1">
                    <a:tint val="75000"/>
                  </a:schemeClr>
                </a:solidFill>
              </a:defRPr>
            </a:lvl1pPr>
          </a:lstStyle>
          <a:p>
            <a:fld id="{3A1B6897-E687-3C40-B57E-83B9FB4A1DCE}" type="slidenum">
              <a:rPr lang="en-US" smtClean="0"/>
              <a:t>38</a:t>
            </a:fld>
            <a:endParaRPr lang="en-US" dirty="0"/>
          </a:p>
        </p:txBody>
      </p:sp>
    </p:spTree>
    <p:extLst>
      <p:ext uri="{BB962C8B-B14F-4D97-AF65-F5344CB8AC3E}">
        <p14:creationId xmlns:p14="http://schemas.microsoft.com/office/powerpoint/2010/main" val="9285787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lvl="0">
              <a:lnSpc>
                <a:spcPct val="120000"/>
              </a:lnSpc>
            </a:pPr>
            <a:r>
              <a:rPr lang="en-US" sz="1800" dirty="0" smtClean="0"/>
              <a:t>What </a:t>
            </a:r>
            <a:r>
              <a:rPr lang="en-US" sz="1800" dirty="0"/>
              <a:t>w</a:t>
            </a:r>
            <a:r>
              <a:rPr lang="en-US" sz="1800" dirty="0" smtClean="0"/>
              <a:t>ould </a:t>
            </a:r>
            <a:r>
              <a:rPr lang="en-US" sz="1800" dirty="0"/>
              <a:t>you do before providing first </a:t>
            </a:r>
            <a:r>
              <a:rPr lang="en-US" sz="1800" dirty="0" smtClean="0"/>
              <a:t>aid?</a:t>
            </a:r>
          </a:p>
          <a:p>
            <a:pPr lvl="1" indent="-396875">
              <a:lnSpc>
                <a:spcPct val="120000"/>
              </a:lnSpc>
              <a:buFont typeface="+mj-lt"/>
              <a:buAutoNum type="alphaLcPeriod"/>
            </a:pPr>
            <a:r>
              <a:rPr lang="en-US" sz="1600" dirty="0"/>
              <a:t>Make sure the scene is safe.</a:t>
            </a:r>
          </a:p>
          <a:p>
            <a:pPr lvl="1" indent="-396875">
              <a:lnSpc>
                <a:spcPct val="120000"/>
              </a:lnSpc>
              <a:buFont typeface="+mj-lt"/>
              <a:buAutoNum type="alphaLcPeriod"/>
            </a:pPr>
            <a:r>
              <a:rPr lang="en-US" sz="1600" dirty="0"/>
              <a:t>Check the victim quickly for responsiveness and normal breathing. </a:t>
            </a:r>
          </a:p>
          <a:p>
            <a:pPr lvl="1" indent="-396875">
              <a:lnSpc>
                <a:spcPct val="120000"/>
              </a:lnSpc>
              <a:buFont typeface="+mj-lt"/>
              <a:buAutoNum type="alphaLcPeriod"/>
            </a:pPr>
            <a:r>
              <a:rPr lang="en-US" sz="1600" dirty="0"/>
              <a:t>Direct someone to call 9-1-1 and to get an AED if one is available.</a:t>
            </a:r>
          </a:p>
          <a:p>
            <a:pPr marL="0" indent="0">
              <a:buNone/>
            </a:pPr>
            <a:endParaRPr lang="en-US" sz="1600" dirty="0"/>
          </a:p>
        </p:txBody>
      </p:sp>
      <p:sp>
        <p:nvSpPr>
          <p:cNvPr id="6" name="Title 5"/>
          <p:cNvSpPr>
            <a:spLocks noGrp="1"/>
          </p:cNvSpPr>
          <p:nvPr>
            <p:ph type="title"/>
          </p:nvPr>
        </p:nvSpPr>
        <p:spPr/>
        <p:txBody>
          <a:bodyPr>
            <a:normAutofit fontScale="90000"/>
          </a:bodyPr>
          <a:lstStyle/>
          <a:p>
            <a:r>
              <a:rPr lang="en-US" dirty="0" smtClean="0"/>
              <a:t>Wholesale Trade</a:t>
            </a:r>
            <a:r>
              <a:rPr lang="en-US" dirty="0"/>
              <a:t/>
            </a:r>
            <a:br>
              <a:rPr lang="en-US" dirty="0"/>
            </a:br>
            <a:r>
              <a:rPr lang="en-US" dirty="0"/>
              <a:t>Scenario 1</a:t>
            </a:r>
            <a:r>
              <a:rPr lang="en-US" dirty="0" smtClean="0"/>
              <a:t> </a:t>
            </a:r>
            <a:r>
              <a:rPr lang="en-US" b="1" dirty="0" smtClean="0"/>
              <a:t>Answer</a:t>
            </a:r>
            <a:endParaRPr lang="en-US" dirty="0"/>
          </a:p>
        </p:txBody>
      </p:sp>
      <p:sp>
        <p:nvSpPr>
          <p:cNvPr id="4" name="Slide Number Placeholder 4"/>
          <p:cNvSpPr>
            <a:spLocks noGrp="1"/>
          </p:cNvSpPr>
          <p:nvPr>
            <p:ph type="sldNum" sz="quarter" idx="4"/>
          </p:nvPr>
        </p:nvSpPr>
        <p:spPr>
          <a:prstGeom prst="rect">
            <a:avLst/>
          </a:prstGeom>
        </p:spPr>
        <p:txBody>
          <a:bodyPr vert="horz" lIns="91440" tIns="45720" rIns="91440" bIns="45720" rtlCol="0" anchor="ctr"/>
          <a:lstStyle>
            <a:lvl1pPr algn="r">
              <a:defRPr sz="1200">
                <a:solidFill>
                  <a:schemeClr val="tx1">
                    <a:tint val="75000"/>
                  </a:schemeClr>
                </a:solidFill>
              </a:defRPr>
            </a:lvl1pPr>
          </a:lstStyle>
          <a:p>
            <a:fld id="{3A1B6897-E687-3C40-B57E-83B9FB4A1DCE}" type="slidenum">
              <a:rPr lang="en-US" smtClean="0"/>
              <a:t>39</a:t>
            </a:fld>
            <a:endParaRPr lang="en-US" dirty="0"/>
          </a:p>
        </p:txBody>
      </p:sp>
    </p:spTree>
    <p:extLst>
      <p:ext uri="{BB962C8B-B14F-4D97-AF65-F5344CB8AC3E}">
        <p14:creationId xmlns:p14="http://schemas.microsoft.com/office/powerpoint/2010/main" val="35846652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z="2000" dirty="0" smtClean="0"/>
              <a:t>What </a:t>
            </a:r>
            <a:r>
              <a:rPr lang="en-US" sz="2000" dirty="0"/>
              <a:t>would you do before providing first </a:t>
            </a:r>
            <a:r>
              <a:rPr lang="en-US" sz="2000" dirty="0" smtClean="0"/>
              <a:t>aid?</a:t>
            </a:r>
          </a:p>
          <a:p>
            <a:pPr marL="1028700" lvl="1">
              <a:buFont typeface="+mj-lt"/>
              <a:buAutoNum type="alphaLcPeriod"/>
            </a:pPr>
            <a:r>
              <a:rPr lang="en-US" sz="2000" dirty="0" smtClean="0"/>
              <a:t>Have </a:t>
            </a:r>
            <a:r>
              <a:rPr lang="en-US" sz="2000" dirty="0"/>
              <a:t>a crew member call 9-1-1 and get an AED if one is available.</a:t>
            </a:r>
          </a:p>
          <a:p>
            <a:pPr marL="0" indent="0">
              <a:buNone/>
            </a:pPr>
            <a:endParaRPr lang="en-US" dirty="0"/>
          </a:p>
        </p:txBody>
      </p:sp>
      <p:sp>
        <p:nvSpPr>
          <p:cNvPr id="6" name="Title 5"/>
          <p:cNvSpPr>
            <a:spLocks noGrp="1"/>
          </p:cNvSpPr>
          <p:nvPr>
            <p:ph type="title"/>
          </p:nvPr>
        </p:nvSpPr>
        <p:spPr/>
        <p:txBody>
          <a:bodyPr>
            <a:normAutofit fontScale="90000"/>
          </a:bodyPr>
          <a:lstStyle/>
          <a:p>
            <a:r>
              <a:rPr lang="en-US" dirty="0"/>
              <a:t>Arts, Entertainment and Recreation </a:t>
            </a:r>
            <a:br>
              <a:rPr lang="en-US" dirty="0"/>
            </a:br>
            <a:r>
              <a:rPr lang="en-US" dirty="0"/>
              <a:t>Scenario 1 </a:t>
            </a:r>
            <a:r>
              <a:rPr lang="en-US" b="1" dirty="0"/>
              <a:t>Answer</a:t>
            </a:r>
            <a:endParaRPr lang="en-US" dirty="0"/>
          </a:p>
        </p:txBody>
      </p:sp>
      <p:sp>
        <p:nvSpPr>
          <p:cNvPr id="4" name="Slide Number Placeholder 4"/>
          <p:cNvSpPr>
            <a:spLocks noGrp="1"/>
          </p:cNvSpPr>
          <p:nvPr>
            <p:ph type="sldNum" sz="quarter" idx="4"/>
          </p:nvPr>
        </p:nvSpPr>
        <p:spPr>
          <a:prstGeom prst="rect">
            <a:avLst/>
          </a:prstGeom>
        </p:spPr>
        <p:txBody>
          <a:bodyPr vert="horz" lIns="91440" tIns="45720" rIns="91440" bIns="45720" rtlCol="0" anchor="ctr"/>
          <a:lstStyle>
            <a:lvl1pPr algn="r">
              <a:defRPr sz="1200">
                <a:solidFill>
                  <a:schemeClr val="tx1">
                    <a:tint val="75000"/>
                  </a:schemeClr>
                </a:solidFill>
              </a:defRPr>
            </a:lvl1pPr>
          </a:lstStyle>
          <a:p>
            <a:fld id="{3A1B6897-E687-3C40-B57E-83B9FB4A1DCE}" type="slidenum">
              <a:rPr lang="en-US" smtClean="0"/>
              <a:t>4</a:t>
            </a:fld>
            <a:endParaRPr lang="en-US" dirty="0"/>
          </a:p>
        </p:txBody>
      </p:sp>
    </p:spTree>
    <p:extLst>
      <p:ext uri="{BB962C8B-B14F-4D97-AF65-F5344CB8AC3E}">
        <p14:creationId xmlns:p14="http://schemas.microsoft.com/office/powerpoint/2010/main" val="7640599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5"/>
          <p:cNvSpPr>
            <a:spLocks noGrp="1"/>
          </p:cNvSpPr>
          <p:nvPr>
            <p:ph type="title"/>
          </p:nvPr>
        </p:nvSpPr>
        <p:spPr/>
        <p:txBody>
          <a:bodyPr>
            <a:normAutofit fontScale="90000"/>
          </a:bodyPr>
          <a:lstStyle/>
          <a:p>
            <a:r>
              <a:rPr lang="en-US" dirty="0" smtClean="0"/>
              <a:t>Wholesale Trade</a:t>
            </a:r>
            <a:r>
              <a:rPr lang="en-US" dirty="0"/>
              <a:t/>
            </a:r>
            <a:br>
              <a:rPr lang="en-US" dirty="0"/>
            </a:br>
            <a:r>
              <a:rPr lang="en-US" dirty="0"/>
              <a:t>Scenario 1</a:t>
            </a:r>
            <a:r>
              <a:rPr lang="en-US" dirty="0" smtClean="0"/>
              <a:t> </a:t>
            </a:r>
            <a:r>
              <a:rPr lang="en-US" b="1" dirty="0"/>
              <a:t>Answer</a:t>
            </a:r>
            <a:endParaRPr lang="en-US" dirty="0"/>
          </a:p>
        </p:txBody>
      </p:sp>
      <p:sp>
        <p:nvSpPr>
          <p:cNvPr id="4" name="Slide Number Placeholder 4"/>
          <p:cNvSpPr>
            <a:spLocks noGrp="1"/>
          </p:cNvSpPr>
          <p:nvPr>
            <p:ph type="sldNum" sz="quarter" idx="4"/>
          </p:nvPr>
        </p:nvSpPr>
        <p:spPr>
          <a:prstGeom prst="rect">
            <a:avLst/>
          </a:prstGeom>
        </p:spPr>
        <p:txBody>
          <a:bodyPr vert="horz" lIns="91440" tIns="45720" rIns="91440" bIns="45720" rtlCol="0" anchor="ctr"/>
          <a:lstStyle>
            <a:lvl1pPr algn="r">
              <a:defRPr sz="1200">
                <a:solidFill>
                  <a:schemeClr val="tx1">
                    <a:tint val="75000"/>
                  </a:schemeClr>
                </a:solidFill>
              </a:defRPr>
            </a:lvl1pPr>
          </a:lstStyle>
          <a:p>
            <a:fld id="{3A1B6897-E687-3C40-B57E-83B9FB4A1DCE}" type="slidenum">
              <a:rPr lang="en-US" smtClean="0"/>
              <a:t>40</a:t>
            </a:fld>
            <a:endParaRPr lang="en-US" dirty="0"/>
          </a:p>
        </p:txBody>
      </p:sp>
      <p:sp>
        <p:nvSpPr>
          <p:cNvPr id="6" name="Content Placeholder 2"/>
          <p:cNvSpPr txBox="1">
            <a:spLocks/>
          </p:cNvSpPr>
          <p:nvPr/>
        </p:nvSpPr>
        <p:spPr>
          <a:xfrm>
            <a:off x="848208" y="1814548"/>
            <a:ext cx="7504222" cy="3162108"/>
          </a:xfrm>
          <a:prstGeom prst="rect">
            <a:avLst/>
          </a:prstGeom>
        </p:spPr>
        <p:txBody>
          <a:bodyPr vert="horz" lIns="91440" tIns="45720" rIns="91440" bIns="45720" rtlCol="0">
            <a:noAutofit/>
          </a:bodyPr>
          <a:lstStyle>
            <a:lvl1pPr marL="514350" indent="-514350" algn="l" defTabSz="457200" rtl="0" eaLnBrk="1" latinLnBrk="0" hangingPunct="1">
              <a:spcBef>
                <a:spcPts val="0"/>
              </a:spcBef>
              <a:spcAft>
                <a:spcPts val="600"/>
              </a:spcAft>
              <a:buFont typeface="+mj-lt"/>
              <a:buAutoNum type="arabicPeriod"/>
              <a:defRPr sz="2800" kern="1200">
                <a:solidFill>
                  <a:schemeClr val="tx1">
                    <a:lumMod val="65000"/>
                    <a:lumOff val="35000"/>
                  </a:schemeClr>
                </a:solidFill>
                <a:latin typeface="+mn-lt"/>
                <a:ea typeface="+mn-ea"/>
                <a:cs typeface="+mn-cs"/>
              </a:defRPr>
            </a:lvl1pPr>
            <a:lvl2pPr marL="914400" indent="-457200" algn="l" defTabSz="457200" rtl="0" eaLnBrk="1" latinLnBrk="0" hangingPunct="1">
              <a:spcBef>
                <a:spcPts val="0"/>
              </a:spcBef>
              <a:spcAft>
                <a:spcPts val="600"/>
              </a:spcAft>
              <a:buFont typeface="+mj-lt"/>
              <a:buAutoNum type="arabicPeriod"/>
              <a:defRPr sz="2400" kern="1200">
                <a:solidFill>
                  <a:schemeClr val="tx1">
                    <a:lumMod val="65000"/>
                    <a:lumOff val="35000"/>
                  </a:schemeClr>
                </a:solidFill>
                <a:latin typeface="+mn-lt"/>
                <a:ea typeface="+mn-ea"/>
                <a:cs typeface="+mn-cs"/>
              </a:defRPr>
            </a:lvl2pPr>
            <a:lvl3pPr marL="1371600" indent="-457200" algn="l" defTabSz="457200" rtl="0" eaLnBrk="1" latinLnBrk="0" hangingPunct="1">
              <a:spcBef>
                <a:spcPts val="0"/>
              </a:spcBef>
              <a:spcAft>
                <a:spcPts val="600"/>
              </a:spcAft>
              <a:buFont typeface="+mj-lt"/>
              <a:buAutoNum type="arabicPeriod"/>
              <a:defRPr sz="2000" kern="1200">
                <a:solidFill>
                  <a:schemeClr val="tx1">
                    <a:lumMod val="65000"/>
                    <a:lumOff val="35000"/>
                  </a:schemeClr>
                </a:solidFill>
                <a:latin typeface="+mn-lt"/>
                <a:ea typeface="+mn-ea"/>
                <a:cs typeface="+mn-cs"/>
              </a:defRPr>
            </a:lvl3pPr>
            <a:lvl4pPr marL="1714500" indent="-342900" algn="l" defTabSz="457200" rtl="0" eaLnBrk="1" latinLnBrk="0" hangingPunct="1">
              <a:spcBef>
                <a:spcPts val="0"/>
              </a:spcBef>
              <a:spcAft>
                <a:spcPts val="600"/>
              </a:spcAft>
              <a:buFont typeface="+mj-lt"/>
              <a:buAutoNum type="arabicPeriod"/>
              <a:defRPr sz="1800" kern="1200">
                <a:solidFill>
                  <a:schemeClr val="tx1">
                    <a:lumMod val="65000"/>
                    <a:lumOff val="35000"/>
                  </a:schemeClr>
                </a:solidFill>
                <a:latin typeface="+mn-lt"/>
                <a:ea typeface="+mn-ea"/>
                <a:cs typeface="+mn-cs"/>
              </a:defRPr>
            </a:lvl4pPr>
            <a:lvl5pPr marL="2171700" indent="-342900" algn="l" defTabSz="457200" rtl="0" eaLnBrk="1" latinLnBrk="0" hangingPunct="1">
              <a:spcBef>
                <a:spcPts val="0"/>
              </a:spcBef>
              <a:spcAft>
                <a:spcPts val="600"/>
              </a:spcAft>
              <a:buFont typeface="+mj-lt"/>
              <a:buAutoNum type="arabicPeriod"/>
              <a:defRPr sz="1800" kern="1200">
                <a:solidFill>
                  <a:schemeClr val="tx1">
                    <a:lumMod val="65000"/>
                    <a:lumOff val="3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03225" indent="-403225">
              <a:buFont typeface="+mj-lt"/>
              <a:buAutoNum type="arabicPeriod" startAt="2"/>
            </a:pPr>
            <a:r>
              <a:rPr lang="en-US" sz="1600" dirty="0" smtClean="0"/>
              <a:t>How </a:t>
            </a:r>
            <a:r>
              <a:rPr lang="en-US" sz="1600" dirty="0"/>
              <a:t>would you provide </a:t>
            </a:r>
            <a:r>
              <a:rPr lang="en-US" sz="1600" dirty="0" smtClean="0"/>
              <a:t>care?</a:t>
            </a:r>
          </a:p>
          <a:p>
            <a:pPr lvl="1" indent="-396875">
              <a:buFont typeface="+mj-lt"/>
              <a:buAutoNum type="alphaLcPeriod"/>
            </a:pPr>
            <a:r>
              <a:rPr lang="en-US" sz="1400" dirty="0" smtClean="0"/>
              <a:t>Provide CPR:</a:t>
            </a:r>
          </a:p>
          <a:p>
            <a:pPr lvl="2"/>
            <a:r>
              <a:rPr lang="en-US" sz="1400" dirty="0" smtClean="0"/>
              <a:t>Expose the chest. Put the heel of your hand on the breastbone in the center of the chest and put your second hand on top of the first. Interlock the fingers.</a:t>
            </a:r>
          </a:p>
          <a:p>
            <a:pPr lvl="2"/>
            <a:r>
              <a:rPr lang="en-US" sz="1400" dirty="0" smtClean="0"/>
              <a:t>Give 30 compressions at a rate of 100–120 per minute and at a depth of at least 2 </a:t>
            </a:r>
            <a:r>
              <a:rPr lang="en-US" sz="1400" dirty="0"/>
              <a:t>inches but not more than 2.4 inches. </a:t>
            </a:r>
            <a:endParaRPr lang="en-US" sz="1400" dirty="0" smtClean="0"/>
          </a:p>
          <a:p>
            <a:pPr lvl="2"/>
            <a:r>
              <a:rPr lang="en-US" sz="1400" dirty="0" smtClean="0"/>
              <a:t>Tilt the head and lift the chin to open the airway, and then give 2 rescue breaths. Each breath should be given over 1 second or until the chest rises.</a:t>
            </a:r>
          </a:p>
          <a:p>
            <a:pPr lvl="2"/>
            <a:r>
              <a:rPr lang="en-US" sz="1400" dirty="0" smtClean="0"/>
              <a:t>Continue giving 30 compressions and 2 breaths until an AED arrives at the scene and is ready to use, professional help arrives and takes over, or the victim begins to breathe on his own.</a:t>
            </a:r>
            <a:endParaRPr lang="en-US" sz="1400" dirty="0"/>
          </a:p>
        </p:txBody>
      </p:sp>
    </p:spTree>
    <p:extLst>
      <p:ext uri="{BB962C8B-B14F-4D97-AF65-F5344CB8AC3E}">
        <p14:creationId xmlns:p14="http://schemas.microsoft.com/office/powerpoint/2010/main" val="7248268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numCol="1">
            <a:noAutofit/>
          </a:bodyPr>
          <a:lstStyle/>
          <a:p>
            <a:pPr marL="0" indent="0">
              <a:buNone/>
            </a:pPr>
            <a:r>
              <a:rPr lang="en-US" sz="1800" dirty="0"/>
              <a:t>Another vendor returns to your booth with the AED. She tells you that EMS is on the way. </a:t>
            </a:r>
          </a:p>
          <a:p>
            <a:pPr marL="515938" indent="-515938"/>
            <a:r>
              <a:rPr lang="en-US" sz="1800" dirty="0" smtClean="0"/>
              <a:t>How would you provide care?</a:t>
            </a:r>
          </a:p>
        </p:txBody>
      </p:sp>
      <p:sp>
        <p:nvSpPr>
          <p:cNvPr id="2" name="Title 1"/>
          <p:cNvSpPr>
            <a:spLocks noGrp="1"/>
          </p:cNvSpPr>
          <p:nvPr>
            <p:ph type="title"/>
          </p:nvPr>
        </p:nvSpPr>
        <p:spPr/>
        <p:txBody>
          <a:bodyPr>
            <a:normAutofit fontScale="90000"/>
          </a:bodyPr>
          <a:lstStyle/>
          <a:p>
            <a:r>
              <a:rPr lang="en-US" dirty="0" smtClean="0"/>
              <a:t>Wholesale Trade</a:t>
            </a:r>
            <a:br>
              <a:rPr lang="en-US" dirty="0" smtClean="0"/>
            </a:br>
            <a:r>
              <a:rPr lang="en-US" dirty="0" smtClean="0"/>
              <a:t>Scenario </a:t>
            </a:r>
            <a:r>
              <a:rPr lang="en-US" dirty="0"/>
              <a:t>1</a:t>
            </a:r>
            <a:r>
              <a:rPr lang="en-US" dirty="0" smtClean="0"/>
              <a:t>, Part 2</a:t>
            </a:r>
            <a:endParaRPr lang="en-US" dirty="0"/>
          </a:p>
        </p:txBody>
      </p:sp>
      <p:sp>
        <p:nvSpPr>
          <p:cNvPr id="4" name="Slide Number Placeholder 4"/>
          <p:cNvSpPr>
            <a:spLocks noGrp="1"/>
          </p:cNvSpPr>
          <p:nvPr>
            <p:ph type="sldNum" sz="quarter" idx="4"/>
          </p:nvPr>
        </p:nvSpPr>
        <p:spPr>
          <a:prstGeom prst="rect">
            <a:avLst/>
          </a:prstGeom>
        </p:spPr>
        <p:txBody>
          <a:bodyPr vert="horz" lIns="91440" tIns="45720" rIns="91440" bIns="45720" rtlCol="0" anchor="ctr"/>
          <a:lstStyle>
            <a:lvl1pPr algn="r">
              <a:defRPr sz="1200">
                <a:solidFill>
                  <a:schemeClr val="tx1">
                    <a:tint val="75000"/>
                  </a:schemeClr>
                </a:solidFill>
              </a:defRPr>
            </a:lvl1pPr>
          </a:lstStyle>
          <a:p>
            <a:fld id="{3A1B6897-E687-3C40-B57E-83B9FB4A1DCE}" type="slidenum">
              <a:rPr lang="en-US" smtClean="0"/>
              <a:t>41</a:t>
            </a:fld>
            <a:endParaRPr lang="en-US" dirty="0"/>
          </a:p>
        </p:txBody>
      </p:sp>
    </p:spTree>
    <p:extLst>
      <p:ext uri="{BB962C8B-B14F-4D97-AF65-F5344CB8AC3E}">
        <p14:creationId xmlns:p14="http://schemas.microsoft.com/office/powerpoint/2010/main" val="22705579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5"/>
          <p:cNvSpPr>
            <a:spLocks noGrp="1"/>
          </p:cNvSpPr>
          <p:nvPr>
            <p:ph type="title"/>
          </p:nvPr>
        </p:nvSpPr>
        <p:spPr/>
        <p:txBody>
          <a:bodyPr>
            <a:normAutofit fontScale="90000"/>
          </a:bodyPr>
          <a:lstStyle/>
          <a:p>
            <a:r>
              <a:rPr lang="en-US" dirty="0"/>
              <a:t>Wholesale Trade</a:t>
            </a:r>
            <a:br>
              <a:rPr lang="en-US" dirty="0"/>
            </a:br>
            <a:r>
              <a:rPr lang="en-US" dirty="0"/>
              <a:t>Scenario </a:t>
            </a:r>
            <a:r>
              <a:rPr lang="en-US" dirty="0" smtClean="0"/>
              <a:t>1, Part 2 </a:t>
            </a:r>
            <a:r>
              <a:rPr lang="en-US" b="1" dirty="0"/>
              <a:t>Answer</a:t>
            </a:r>
            <a:endParaRPr lang="en-US" dirty="0"/>
          </a:p>
        </p:txBody>
      </p:sp>
      <p:sp>
        <p:nvSpPr>
          <p:cNvPr id="4" name="Slide Number Placeholder 4"/>
          <p:cNvSpPr>
            <a:spLocks noGrp="1"/>
          </p:cNvSpPr>
          <p:nvPr>
            <p:ph type="sldNum" sz="quarter" idx="4"/>
          </p:nvPr>
        </p:nvSpPr>
        <p:spPr>
          <a:prstGeom prst="rect">
            <a:avLst/>
          </a:prstGeom>
        </p:spPr>
        <p:txBody>
          <a:bodyPr vert="horz" lIns="91440" tIns="45720" rIns="91440" bIns="45720" rtlCol="0" anchor="ctr"/>
          <a:lstStyle>
            <a:lvl1pPr algn="r">
              <a:defRPr sz="1200">
                <a:solidFill>
                  <a:schemeClr val="tx1">
                    <a:tint val="75000"/>
                  </a:schemeClr>
                </a:solidFill>
              </a:defRPr>
            </a:lvl1pPr>
          </a:lstStyle>
          <a:p>
            <a:fld id="{3A1B6897-E687-3C40-B57E-83B9FB4A1DCE}" type="slidenum">
              <a:rPr lang="en-US" smtClean="0"/>
              <a:t>42</a:t>
            </a:fld>
            <a:endParaRPr lang="en-US" dirty="0"/>
          </a:p>
        </p:txBody>
      </p:sp>
      <p:sp>
        <p:nvSpPr>
          <p:cNvPr id="6" name="Content Placeholder 2"/>
          <p:cNvSpPr txBox="1">
            <a:spLocks/>
          </p:cNvSpPr>
          <p:nvPr/>
        </p:nvSpPr>
        <p:spPr>
          <a:xfrm>
            <a:off x="848208" y="1807724"/>
            <a:ext cx="7558813" cy="3162108"/>
          </a:xfrm>
          <a:prstGeom prst="rect">
            <a:avLst/>
          </a:prstGeom>
        </p:spPr>
        <p:txBody>
          <a:bodyPr vert="horz" lIns="91440" tIns="45720" rIns="91440" bIns="45720" rtlCol="0">
            <a:noAutofit/>
          </a:bodyPr>
          <a:lstStyle>
            <a:lvl1pPr marL="514350" indent="-514350" algn="l" defTabSz="457200" rtl="0" eaLnBrk="1" latinLnBrk="0" hangingPunct="1">
              <a:spcBef>
                <a:spcPts val="0"/>
              </a:spcBef>
              <a:spcAft>
                <a:spcPts val="600"/>
              </a:spcAft>
              <a:buFont typeface="+mj-lt"/>
              <a:buAutoNum type="arabicPeriod"/>
              <a:defRPr sz="2800" kern="1200">
                <a:solidFill>
                  <a:schemeClr val="tx1">
                    <a:lumMod val="65000"/>
                    <a:lumOff val="35000"/>
                  </a:schemeClr>
                </a:solidFill>
                <a:latin typeface="+mn-lt"/>
                <a:ea typeface="+mn-ea"/>
                <a:cs typeface="+mn-cs"/>
              </a:defRPr>
            </a:lvl1pPr>
            <a:lvl2pPr marL="914400" indent="-457200" algn="l" defTabSz="457200" rtl="0" eaLnBrk="1" latinLnBrk="0" hangingPunct="1">
              <a:spcBef>
                <a:spcPts val="0"/>
              </a:spcBef>
              <a:spcAft>
                <a:spcPts val="600"/>
              </a:spcAft>
              <a:buFont typeface="+mj-lt"/>
              <a:buAutoNum type="arabicPeriod"/>
              <a:defRPr sz="2400" kern="1200">
                <a:solidFill>
                  <a:schemeClr val="tx1">
                    <a:lumMod val="65000"/>
                    <a:lumOff val="35000"/>
                  </a:schemeClr>
                </a:solidFill>
                <a:latin typeface="+mn-lt"/>
                <a:ea typeface="+mn-ea"/>
                <a:cs typeface="+mn-cs"/>
              </a:defRPr>
            </a:lvl2pPr>
            <a:lvl3pPr marL="1371600" indent="-457200" algn="l" defTabSz="457200" rtl="0" eaLnBrk="1" latinLnBrk="0" hangingPunct="1">
              <a:spcBef>
                <a:spcPts val="0"/>
              </a:spcBef>
              <a:spcAft>
                <a:spcPts val="600"/>
              </a:spcAft>
              <a:buFont typeface="+mj-lt"/>
              <a:buAutoNum type="arabicPeriod"/>
              <a:defRPr sz="2000" kern="1200">
                <a:solidFill>
                  <a:schemeClr val="tx1">
                    <a:lumMod val="65000"/>
                    <a:lumOff val="35000"/>
                  </a:schemeClr>
                </a:solidFill>
                <a:latin typeface="+mn-lt"/>
                <a:ea typeface="+mn-ea"/>
                <a:cs typeface="+mn-cs"/>
              </a:defRPr>
            </a:lvl3pPr>
            <a:lvl4pPr marL="1714500" indent="-342900" algn="l" defTabSz="457200" rtl="0" eaLnBrk="1" latinLnBrk="0" hangingPunct="1">
              <a:spcBef>
                <a:spcPts val="0"/>
              </a:spcBef>
              <a:spcAft>
                <a:spcPts val="600"/>
              </a:spcAft>
              <a:buFont typeface="+mj-lt"/>
              <a:buAutoNum type="arabicPeriod"/>
              <a:defRPr sz="1800" kern="1200">
                <a:solidFill>
                  <a:schemeClr val="tx1">
                    <a:lumMod val="65000"/>
                    <a:lumOff val="35000"/>
                  </a:schemeClr>
                </a:solidFill>
                <a:latin typeface="+mn-lt"/>
                <a:ea typeface="+mn-ea"/>
                <a:cs typeface="+mn-cs"/>
              </a:defRPr>
            </a:lvl4pPr>
            <a:lvl5pPr marL="2171700" indent="-342900" algn="l" defTabSz="457200" rtl="0" eaLnBrk="1" latinLnBrk="0" hangingPunct="1">
              <a:spcBef>
                <a:spcPts val="0"/>
              </a:spcBef>
              <a:spcAft>
                <a:spcPts val="600"/>
              </a:spcAft>
              <a:buFont typeface="+mj-lt"/>
              <a:buAutoNum type="arabicPeriod"/>
              <a:defRPr sz="1800" kern="1200">
                <a:solidFill>
                  <a:schemeClr val="tx1">
                    <a:lumMod val="65000"/>
                    <a:lumOff val="3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a:r>
              <a:rPr lang="en-US" sz="1600" dirty="0" smtClean="0"/>
              <a:t>How would you provide care?</a:t>
            </a:r>
          </a:p>
          <a:p>
            <a:pPr lvl="1" indent="-396875">
              <a:buFont typeface="+mj-lt"/>
              <a:buAutoNum type="alphaLcPeriod"/>
            </a:pPr>
            <a:r>
              <a:rPr lang="en-US" sz="1600" dirty="0"/>
              <a:t>Direct </a:t>
            </a:r>
            <a:r>
              <a:rPr lang="en-US" sz="1600" dirty="0" smtClean="0"/>
              <a:t>observers </a:t>
            </a:r>
            <a:r>
              <a:rPr lang="en-US" sz="1600" dirty="0"/>
              <a:t>to watch for EMS and guide them to the victim.</a:t>
            </a:r>
          </a:p>
          <a:p>
            <a:pPr lvl="1" indent="-396875">
              <a:buFont typeface="+mj-lt"/>
              <a:buAutoNum type="alphaLcPeriod"/>
            </a:pPr>
            <a:r>
              <a:rPr lang="en-US" sz="1600" dirty="0"/>
              <a:t>Place the AED by the victim’s shoulder and turn it on.</a:t>
            </a:r>
          </a:p>
          <a:p>
            <a:pPr lvl="1" indent="-396875">
              <a:buFont typeface="+mj-lt"/>
              <a:buAutoNum type="alphaLcPeriod"/>
            </a:pPr>
            <a:r>
              <a:rPr lang="en-US" sz="1600" dirty="0"/>
              <a:t>Quickly dry or shave the pad placement area on the chest if necessary.</a:t>
            </a:r>
          </a:p>
          <a:p>
            <a:pPr lvl="1" indent="-396875">
              <a:buFont typeface="+mj-lt"/>
              <a:buAutoNum type="alphaLcPeriod"/>
            </a:pPr>
            <a:r>
              <a:rPr lang="en-US" sz="1600" dirty="0"/>
              <a:t>Apply the adult pads to the victim’s chest. If needed, plug the cables into the AED.</a:t>
            </a:r>
          </a:p>
          <a:p>
            <a:pPr lvl="1" indent="-396875">
              <a:buFont typeface="+mj-lt"/>
              <a:buAutoNum type="alphaLcPeriod"/>
            </a:pPr>
            <a:r>
              <a:rPr lang="en-US" sz="1600" dirty="0"/>
              <a:t>Stand clear during rhythm analysis.</a:t>
            </a:r>
          </a:p>
          <a:p>
            <a:pPr lvl="1" indent="-396875">
              <a:buFont typeface="+mj-lt"/>
              <a:buAutoNum type="alphaLcPeriod"/>
            </a:pPr>
            <a:r>
              <a:rPr lang="en-US" sz="1600" dirty="0"/>
              <a:t>Follow the prompts to take one of three actions: press the shock button; stay clear while the AED automatically delivers a shock; or do not shock but immediately give CPR.</a:t>
            </a:r>
          </a:p>
        </p:txBody>
      </p:sp>
    </p:spTree>
    <p:extLst>
      <p:ext uri="{BB962C8B-B14F-4D97-AF65-F5344CB8AC3E}">
        <p14:creationId xmlns:p14="http://schemas.microsoft.com/office/powerpoint/2010/main" val="67105971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numCol="1">
            <a:noAutofit/>
          </a:bodyPr>
          <a:lstStyle/>
          <a:p>
            <a:pPr marL="0" indent="0">
              <a:lnSpc>
                <a:spcPct val="120000"/>
              </a:lnSpc>
              <a:buNone/>
            </a:pPr>
            <a:r>
              <a:rPr lang="en-US" sz="1600" dirty="0"/>
              <a:t>Your sister-in-law is in a bind. Her twins had their tonsils removed earlier in the day and must stay in the hospital overnight. Your sister-in-law wants to stay overnight with them but she needs babysitting coverage for her two youngest children for a few hours, as her teenage babysitter needs to go home before dinner. Your brother (her husband) should have returned earlier today from a business trip but his flight was cancelled and he is waiting for the next flight. You agree to watch your 6-month-old nephew and 3-year-old niece until your brother returns home</a:t>
            </a:r>
            <a:r>
              <a:rPr lang="en-US" sz="1600" dirty="0" smtClean="0"/>
              <a:t>.</a:t>
            </a:r>
            <a:endParaRPr lang="en-US" sz="1600" dirty="0"/>
          </a:p>
        </p:txBody>
      </p:sp>
      <p:sp>
        <p:nvSpPr>
          <p:cNvPr id="2" name="Title 1"/>
          <p:cNvSpPr>
            <a:spLocks noGrp="1"/>
          </p:cNvSpPr>
          <p:nvPr>
            <p:ph type="title"/>
          </p:nvPr>
        </p:nvSpPr>
        <p:spPr/>
        <p:txBody>
          <a:bodyPr>
            <a:noAutofit/>
          </a:bodyPr>
          <a:lstStyle/>
          <a:p>
            <a:r>
              <a:rPr lang="en-US" sz="2500" dirty="0"/>
              <a:t>Wholesale Trade</a:t>
            </a:r>
            <a:br>
              <a:rPr lang="en-US" sz="2500" dirty="0"/>
            </a:br>
            <a:r>
              <a:rPr lang="en-US" sz="2500" dirty="0"/>
              <a:t>Scenario </a:t>
            </a:r>
            <a:r>
              <a:rPr lang="en-US" sz="2500" dirty="0" smtClean="0"/>
              <a:t>2 </a:t>
            </a:r>
            <a:r>
              <a:rPr lang="en-US" sz="1600" i="1" dirty="0" smtClean="0"/>
              <a:t>Continues </a:t>
            </a:r>
            <a:r>
              <a:rPr lang="en-US" sz="1600" i="1" dirty="0"/>
              <a:t>on next page</a:t>
            </a:r>
            <a:endParaRPr lang="en-US" dirty="0"/>
          </a:p>
        </p:txBody>
      </p:sp>
      <p:sp>
        <p:nvSpPr>
          <p:cNvPr id="4" name="Slide Number Placeholder 4"/>
          <p:cNvSpPr>
            <a:spLocks noGrp="1"/>
          </p:cNvSpPr>
          <p:nvPr>
            <p:ph type="sldNum" sz="quarter" idx="4"/>
          </p:nvPr>
        </p:nvSpPr>
        <p:spPr>
          <a:prstGeom prst="rect">
            <a:avLst/>
          </a:prstGeom>
        </p:spPr>
        <p:txBody>
          <a:bodyPr vert="horz" lIns="91440" tIns="45720" rIns="91440" bIns="45720" rtlCol="0" anchor="ctr"/>
          <a:lstStyle>
            <a:lvl1pPr algn="r">
              <a:defRPr sz="1200">
                <a:solidFill>
                  <a:schemeClr val="tx1">
                    <a:tint val="75000"/>
                  </a:schemeClr>
                </a:solidFill>
              </a:defRPr>
            </a:lvl1pPr>
          </a:lstStyle>
          <a:p>
            <a:fld id="{3A1B6897-E687-3C40-B57E-83B9FB4A1DCE}" type="slidenum">
              <a:rPr lang="en-US" smtClean="0">
                <a:solidFill>
                  <a:prstClr val="black">
                    <a:tint val="75000"/>
                  </a:prstClr>
                </a:solidFill>
              </a:rPr>
              <a:pPr/>
              <a:t>43</a:t>
            </a:fld>
            <a:endParaRPr lang="en-US" dirty="0">
              <a:solidFill>
                <a:prstClr val="black">
                  <a:tint val="75000"/>
                </a:prstClr>
              </a:solidFill>
            </a:endParaRPr>
          </a:p>
        </p:txBody>
      </p:sp>
    </p:spTree>
    <p:extLst>
      <p:ext uri="{BB962C8B-B14F-4D97-AF65-F5344CB8AC3E}">
        <p14:creationId xmlns:p14="http://schemas.microsoft.com/office/powerpoint/2010/main" val="33803645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numCol="1">
            <a:noAutofit/>
          </a:bodyPr>
          <a:lstStyle/>
          <a:p>
            <a:pPr marL="0" indent="0">
              <a:lnSpc>
                <a:spcPct val="120000"/>
              </a:lnSpc>
              <a:buNone/>
            </a:pPr>
            <a:r>
              <a:rPr lang="en-US" sz="1600" dirty="0" smtClean="0"/>
              <a:t>After </a:t>
            </a:r>
            <a:r>
              <a:rPr lang="en-US" sz="1600" dirty="0"/>
              <a:t>feeding, bathing and reading to the children, you get them settled in bed and head to the family room to watch a little TV. Around 10 </a:t>
            </a:r>
            <a:r>
              <a:rPr lang="en-US" sz="1600" dirty="0" smtClean="0"/>
              <a:t>p.m., </a:t>
            </a:r>
            <a:r>
              <a:rPr lang="en-US" sz="1600" dirty="0"/>
              <a:t>you receive a call from your brother, who says his plane has landed and he should be home in </a:t>
            </a:r>
            <a:r>
              <a:rPr lang="en-US" sz="1600" dirty="0" smtClean="0"/>
              <a:t>30–40 </a:t>
            </a:r>
            <a:r>
              <a:rPr lang="en-US" sz="1600" dirty="0"/>
              <a:t>minutes. Then you go to check on the children. Your niece is sleeping soundly. When you check your nephew, you see that he is not breathing and is slightly blue around the mouth. </a:t>
            </a:r>
          </a:p>
          <a:p>
            <a:r>
              <a:rPr lang="en-US" sz="1600" dirty="0" smtClean="0"/>
              <a:t>What should you do before providing first aid?</a:t>
            </a:r>
          </a:p>
          <a:p>
            <a:r>
              <a:rPr lang="en-US" sz="1600" dirty="0" smtClean="0"/>
              <a:t>How would you provide care?</a:t>
            </a:r>
          </a:p>
          <a:p>
            <a:pPr marL="457200" lvl="1" indent="0">
              <a:spcAft>
                <a:spcPts val="600"/>
              </a:spcAft>
              <a:buNone/>
            </a:pPr>
            <a:endParaRPr lang="en-US" sz="1400" dirty="0"/>
          </a:p>
        </p:txBody>
      </p:sp>
      <p:sp>
        <p:nvSpPr>
          <p:cNvPr id="2" name="Title 1"/>
          <p:cNvSpPr>
            <a:spLocks noGrp="1"/>
          </p:cNvSpPr>
          <p:nvPr>
            <p:ph type="title"/>
          </p:nvPr>
        </p:nvSpPr>
        <p:spPr/>
        <p:txBody>
          <a:bodyPr>
            <a:noAutofit/>
          </a:bodyPr>
          <a:lstStyle/>
          <a:p>
            <a:r>
              <a:rPr lang="en-US" sz="2500" dirty="0"/>
              <a:t>Wholesale Trade</a:t>
            </a:r>
            <a:br>
              <a:rPr lang="en-US" sz="2500" dirty="0"/>
            </a:br>
            <a:r>
              <a:rPr lang="en-US" sz="2500" dirty="0"/>
              <a:t>Scenario 2</a:t>
            </a:r>
            <a:endParaRPr lang="en-US" sz="2500" dirty="0"/>
          </a:p>
        </p:txBody>
      </p:sp>
      <p:sp>
        <p:nvSpPr>
          <p:cNvPr id="4" name="Slide Number Placeholder 4"/>
          <p:cNvSpPr>
            <a:spLocks noGrp="1"/>
          </p:cNvSpPr>
          <p:nvPr>
            <p:ph type="sldNum" sz="quarter" idx="4"/>
          </p:nvPr>
        </p:nvSpPr>
        <p:spPr>
          <a:prstGeom prst="rect">
            <a:avLst/>
          </a:prstGeom>
        </p:spPr>
        <p:txBody>
          <a:bodyPr vert="horz" lIns="91440" tIns="45720" rIns="91440" bIns="45720" rtlCol="0" anchor="ctr"/>
          <a:lstStyle>
            <a:lvl1pPr algn="r">
              <a:defRPr sz="1200">
                <a:solidFill>
                  <a:schemeClr val="tx1">
                    <a:tint val="75000"/>
                  </a:schemeClr>
                </a:solidFill>
              </a:defRPr>
            </a:lvl1pPr>
          </a:lstStyle>
          <a:p>
            <a:fld id="{3A1B6897-E687-3C40-B57E-83B9FB4A1DCE}" type="slidenum">
              <a:rPr lang="en-US" smtClean="0">
                <a:solidFill>
                  <a:prstClr val="black">
                    <a:tint val="75000"/>
                  </a:prstClr>
                </a:solidFill>
              </a:rPr>
              <a:pPr/>
              <a:t>44</a:t>
            </a:fld>
            <a:endParaRPr lang="en-US" dirty="0">
              <a:solidFill>
                <a:prstClr val="black">
                  <a:tint val="75000"/>
                </a:prstClr>
              </a:solidFill>
            </a:endParaRPr>
          </a:p>
        </p:txBody>
      </p:sp>
    </p:spTree>
    <p:extLst>
      <p:ext uri="{BB962C8B-B14F-4D97-AF65-F5344CB8AC3E}">
        <p14:creationId xmlns:p14="http://schemas.microsoft.com/office/powerpoint/2010/main" val="42080702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lvl="0"/>
            <a:r>
              <a:rPr lang="en-US" sz="1800" dirty="0" smtClean="0"/>
              <a:t>What should </a:t>
            </a:r>
            <a:r>
              <a:rPr lang="en-US" sz="1800" dirty="0"/>
              <a:t>you do before providing first </a:t>
            </a:r>
            <a:r>
              <a:rPr lang="en-US" sz="1800" dirty="0" smtClean="0"/>
              <a:t>aid?</a:t>
            </a:r>
          </a:p>
          <a:p>
            <a:pPr lvl="1" indent="-396875">
              <a:buFont typeface="+mj-lt"/>
              <a:buAutoNum type="alphaLcPeriod"/>
            </a:pPr>
            <a:r>
              <a:rPr lang="en-US" dirty="0"/>
              <a:t>R</a:t>
            </a:r>
            <a:r>
              <a:rPr lang="en-US" dirty="0" smtClean="0"/>
              <a:t>emove the infant from the crib and put him on a firm, flat surface.</a:t>
            </a:r>
          </a:p>
          <a:p>
            <a:pPr marL="0" indent="0">
              <a:buNone/>
            </a:pPr>
            <a:endParaRPr lang="en-US" sz="1800" dirty="0"/>
          </a:p>
        </p:txBody>
      </p:sp>
      <p:sp>
        <p:nvSpPr>
          <p:cNvPr id="6" name="Title 5"/>
          <p:cNvSpPr>
            <a:spLocks noGrp="1"/>
          </p:cNvSpPr>
          <p:nvPr>
            <p:ph type="title"/>
          </p:nvPr>
        </p:nvSpPr>
        <p:spPr/>
        <p:txBody>
          <a:bodyPr>
            <a:noAutofit/>
          </a:bodyPr>
          <a:lstStyle/>
          <a:p>
            <a:r>
              <a:rPr lang="en-US" sz="2500" dirty="0"/>
              <a:t>Wholesale Trade</a:t>
            </a:r>
            <a:br>
              <a:rPr lang="en-US" sz="2500" dirty="0"/>
            </a:br>
            <a:r>
              <a:rPr lang="en-US" sz="2500" dirty="0"/>
              <a:t>Scenario 2</a:t>
            </a:r>
            <a:r>
              <a:rPr lang="en-US" sz="2500" dirty="0" smtClean="0"/>
              <a:t> </a:t>
            </a:r>
            <a:r>
              <a:rPr lang="en-US" sz="2500" b="1" dirty="0" smtClean="0"/>
              <a:t>Answer</a:t>
            </a:r>
            <a:endParaRPr lang="en-US" sz="2500" dirty="0"/>
          </a:p>
        </p:txBody>
      </p:sp>
      <p:sp>
        <p:nvSpPr>
          <p:cNvPr id="4" name="Slide Number Placeholder 4"/>
          <p:cNvSpPr>
            <a:spLocks noGrp="1"/>
          </p:cNvSpPr>
          <p:nvPr>
            <p:ph type="sldNum" sz="quarter" idx="4"/>
          </p:nvPr>
        </p:nvSpPr>
        <p:spPr>
          <a:prstGeom prst="rect">
            <a:avLst/>
          </a:prstGeom>
        </p:spPr>
        <p:txBody>
          <a:bodyPr vert="horz" lIns="91440" tIns="45720" rIns="91440" bIns="45720" rtlCol="0" anchor="ctr"/>
          <a:lstStyle>
            <a:lvl1pPr algn="r">
              <a:defRPr sz="1200">
                <a:solidFill>
                  <a:schemeClr val="tx1">
                    <a:tint val="75000"/>
                  </a:schemeClr>
                </a:solidFill>
              </a:defRPr>
            </a:lvl1pPr>
          </a:lstStyle>
          <a:p>
            <a:fld id="{3A1B6897-E687-3C40-B57E-83B9FB4A1DCE}" type="slidenum">
              <a:rPr lang="en-US" smtClean="0">
                <a:solidFill>
                  <a:prstClr val="black">
                    <a:tint val="75000"/>
                  </a:prstClr>
                </a:solidFill>
              </a:rPr>
              <a:pPr/>
              <a:t>45</a:t>
            </a:fld>
            <a:endParaRPr lang="en-US" dirty="0">
              <a:solidFill>
                <a:prstClr val="black">
                  <a:tint val="75000"/>
                </a:prstClr>
              </a:solidFill>
            </a:endParaRPr>
          </a:p>
        </p:txBody>
      </p:sp>
    </p:spTree>
    <p:extLst>
      <p:ext uri="{BB962C8B-B14F-4D97-AF65-F5344CB8AC3E}">
        <p14:creationId xmlns:p14="http://schemas.microsoft.com/office/powerpoint/2010/main" val="13644276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40000" lnSpcReduction="20000"/>
          </a:bodyPr>
          <a:lstStyle/>
          <a:p>
            <a:pPr>
              <a:buFont typeface="+mj-lt"/>
              <a:buAutoNum type="arabicPeriod" startAt="2"/>
            </a:pPr>
            <a:r>
              <a:rPr lang="en-US" sz="4000" dirty="0" smtClean="0"/>
              <a:t>How </a:t>
            </a:r>
            <a:r>
              <a:rPr lang="en-US" sz="4000" dirty="0"/>
              <a:t>would you provide care?</a:t>
            </a:r>
          </a:p>
          <a:p>
            <a:pPr lvl="1">
              <a:buFont typeface="+mj-lt"/>
              <a:buAutoNum type="alphaLcPeriod"/>
            </a:pPr>
            <a:r>
              <a:rPr lang="en-US" sz="3400" dirty="0"/>
              <a:t>Provide CPR:</a:t>
            </a:r>
          </a:p>
          <a:p>
            <a:pPr lvl="2"/>
            <a:r>
              <a:rPr lang="en-US" sz="3400" dirty="0"/>
              <a:t>Expose the chest and put two fingers of 1 hand below the nipple line.</a:t>
            </a:r>
          </a:p>
          <a:p>
            <a:pPr lvl="2"/>
            <a:r>
              <a:rPr lang="en-US" sz="3400" dirty="0"/>
              <a:t>Give 30 compressions at a rate of 100–120 per minute and at a depth of 1½ inches (⅓ the depth of the chest). </a:t>
            </a:r>
          </a:p>
          <a:p>
            <a:pPr lvl="2"/>
            <a:r>
              <a:rPr lang="en-US" sz="3400" dirty="0"/>
              <a:t>Tilt the head and lift the chin to open the airway, and then give 2 rescue breaths. Cover the mouth and nose with your mouth. Each breath should be given 1 second or until the chest rises. </a:t>
            </a:r>
          </a:p>
          <a:p>
            <a:pPr lvl="2"/>
            <a:r>
              <a:rPr lang="en-US" sz="3400" dirty="0"/>
              <a:t>Continue giving 30 compressions and 2 breaths for 5 cycles (about 2 minutes), then call 9-1-1.</a:t>
            </a:r>
          </a:p>
          <a:p>
            <a:pPr lvl="2"/>
            <a:r>
              <a:rPr lang="en-US" sz="3400" dirty="0"/>
              <a:t>Continue providing CPR during the 9-1-1 call and until the infant recovers or EMS arrives and takes over</a:t>
            </a:r>
            <a:r>
              <a:rPr lang="en-US" sz="3400" dirty="0" smtClean="0"/>
              <a:t>.</a:t>
            </a:r>
            <a:endParaRPr lang="en-US" sz="3400" dirty="0"/>
          </a:p>
        </p:txBody>
      </p:sp>
      <p:sp>
        <p:nvSpPr>
          <p:cNvPr id="9" name="Title 5"/>
          <p:cNvSpPr>
            <a:spLocks noGrp="1"/>
          </p:cNvSpPr>
          <p:nvPr>
            <p:ph type="title"/>
          </p:nvPr>
        </p:nvSpPr>
        <p:spPr/>
        <p:txBody>
          <a:bodyPr>
            <a:noAutofit/>
          </a:bodyPr>
          <a:lstStyle/>
          <a:p>
            <a:r>
              <a:rPr lang="en-US" sz="2500" dirty="0"/>
              <a:t>Wholesale Trade</a:t>
            </a:r>
            <a:br>
              <a:rPr lang="en-US" sz="2500" dirty="0"/>
            </a:br>
            <a:r>
              <a:rPr lang="en-US" sz="2500" dirty="0"/>
              <a:t>Scenario </a:t>
            </a:r>
            <a:r>
              <a:rPr lang="en-US" sz="2500" dirty="0" smtClean="0"/>
              <a:t>2 </a:t>
            </a:r>
            <a:r>
              <a:rPr lang="en-US" sz="2500" b="1" dirty="0" smtClean="0"/>
              <a:t>Answer</a:t>
            </a:r>
            <a:endParaRPr lang="en-US" sz="2500" dirty="0"/>
          </a:p>
        </p:txBody>
      </p:sp>
      <p:sp>
        <p:nvSpPr>
          <p:cNvPr id="4" name="Slide Number Placeholder 4"/>
          <p:cNvSpPr>
            <a:spLocks noGrp="1"/>
          </p:cNvSpPr>
          <p:nvPr>
            <p:ph type="sldNum" sz="quarter" idx="4"/>
          </p:nvPr>
        </p:nvSpPr>
        <p:spPr>
          <a:prstGeom prst="rect">
            <a:avLst/>
          </a:prstGeom>
        </p:spPr>
        <p:txBody>
          <a:bodyPr vert="horz" lIns="91440" tIns="45720" rIns="91440" bIns="45720" rtlCol="0" anchor="ctr"/>
          <a:lstStyle>
            <a:lvl1pPr algn="r">
              <a:defRPr sz="1200">
                <a:solidFill>
                  <a:schemeClr val="tx1">
                    <a:tint val="75000"/>
                  </a:schemeClr>
                </a:solidFill>
              </a:defRPr>
            </a:lvl1pPr>
          </a:lstStyle>
          <a:p>
            <a:fld id="{3A1B6897-E687-3C40-B57E-83B9FB4A1DCE}" type="slidenum">
              <a:rPr lang="en-US" smtClean="0">
                <a:solidFill>
                  <a:prstClr val="black">
                    <a:tint val="75000"/>
                  </a:prstClr>
                </a:solidFill>
              </a:rPr>
              <a:pPr/>
              <a:t>46</a:t>
            </a:fld>
            <a:endParaRPr lang="en-US" dirty="0">
              <a:solidFill>
                <a:prstClr val="black">
                  <a:tint val="75000"/>
                </a:prstClr>
              </a:solidFill>
            </a:endParaRPr>
          </a:p>
        </p:txBody>
      </p:sp>
    </p:spTree>
    <p:extLst>
      <p:ext uri="{BB962C8B-B14F-4D97-AF65-F5344CB8AC3E}">
        <p14:creationId xmlns:p14="http://schemas.microsoft.com/office/powerpoint/2010/main" val="34020951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lvl="0">
              <a:buFont typeface="+mj-lt"/>
              <a:buAutoNum type="arabicPeriod" startAt="2"/>
            </a:pPr>
            <a:r>
              <a:rPr lang="en-US" sz="1600" dirty="0"/>
              <a:t>How would you provide care?</a:t>
            </a:r>
          </a:p>
          <a:p>
            <a:pPr lvl="1" indent="-396875">
              <a:buFont typeface="+mj-lt"/>
              <a:buAutoNum type="alphaLcPeriod"/>
            </a:pPr>
            <a:r>
              <a:rPr lang="en-US" sz="1400" dirty="0"/>
              <a:t>Provide CPR:</a:t>
            </a:r>
          </a:p>
          <a:p>
            <a:pPr lvl="2"/>
            <a:r>
              <a:rPr lang="en-US" sz="1400" dirty="0"/>
              <a:t>Expose the chest. Put the heel of your hand on the breastbone in the center of the chest and put your second hand on top of the first. Interlock the fingers.</a:t>
            </a:r>
          </a:p>
          <a:p>
            <a:pPr lvl="2"/>
            <a:r>
              <a:rPr lang="en-US" sz="1400" dirty="0"/>
              <a:t>Give 30 compressions at a rate of 100–120 per minute and at a depth of at least 2 inches but not more than 2.4 inches.</a:t>
            </a:r>
          </a:p>
          <a:p>
            <a:pPr lvl="2"/>
            <a:r>
              <a:rPr lang="en-US" sz="1400" dirty="0"/>
              <a:t>Tilt the head and lift the chin to open the airway, and then give 2 rescue breaths. Each breath should be given over 1 second or until the chest rises.</a:t>
            </a:r>
          </a:p>
          <a:p>
            <a:pPr lvl="2"/>
            <a:r>
              <a:rPr lang="en-US" sz="1400" dirty="0"/>
              <a:t>Continue giving 30 compressions and 2 breaths until an AED arrives at the scene and is ready to use, professional help arrives and takes over, or the victim begins to breathe on his </a:t>
            </a:r>
            <a:r>
              <a:rPr lang="en-US" sz="1400" dirty="0" smtClean="0"/>
              <a:t>own</a:t>
            </a:r>
            <a:r>
              <a:rPr lang="en-US" sz="1400" dirty="0"/>
              <a:t>.</a:t>
            </a:r>
          </a:p>
        </p:txBody>
      </p:sp>
      <p:sp>
        <p:nvSpPr>
          <p:cNvPr id="9" name="Title 5"/>
          <p:cNvSpPr>
            <a:spLocks noGrp="1"/>
          </p:cNvSpPr>
          <p:nvPr>
            <p:ph type="title"/>
          </p:nvPr>
        </p:nvSpPr>
        <p:spPr/>
        <p:txBody>
          <a:bodyPr>
            <a:normAutofit fontScale="90000"/>
          </a:bodyPr>
          <a:lstStyle/>
          <a:p>
            <a:r>
              <a:rPr lang="en-US" dirty="0"/>
              <a:t>Arts, Entertainment and Recreation </a:t>
            </a:r>
            <a:br>
              <a:rPr lang="en-US" dirty="0"/>
            </a:br>
            <a:r>
              <a:rPr lang="en-US" dirty="0"/>
              <a:t>Scenario 1 </a:t>
            </a:r>
            <a:r>
              <a:rPr lang="en-US" b="1" dirty="0"/>
              <a:t>Answer</a:t>
            </a:r>
            <a:endParaRPr lang="en-US" dirty="0"/>
          </a:p>
        </p:txBody>
      </p:sp>
      <p:sp>
        <p:nvSpPr>
          <p:cNvPr id="4" name="Slide Number Placeholder 4"/>
          <p:cNvSpPr>
            <a:spLocks noGrp="1"/>
          </p:cNvSpPr>
          <p:nvPr>
            <p:ph type="sldNum" sz="quarter" idx="4"/>
          </p:nvPr>
        </p:nvSpPr>
        <p:spPr>
          <a:prstGeom prst="rect">
            <a:avLst/>
          </a:prstGeom>
        </p:spPr>
        <p:txBody>
          <a:bodyPr vert="horz" lIns="91440" tIns="45720" rIns="91440" bIns="45720" rtlCol="0" anchor="ctr"/>
          <a:lstStyle>
            <a:lvl1pPr algn="r">
              <a:defRPr sz="1200">
                <a:solidFill>
                  <a:schemeClr val="tx1">
                    <a:tint val="75000"/>
                  </a:schemeClr>
                </a:solidFill>
              </a:defRPr>
            </a:lvl1pPr>
          </a:lstStyle>
          <a:p>
            <a:fld id="{3A1B6897-E687-3C40-B57E-83B9FB4A1DCE}" type="slidenum">
              <a:rPr lang="en-US" smtClean="0"/>
              <a:t>5</a:t>
            </a:fld>
            <a:endParaRPr lang="en-US" dirty="0"/>
          </a:p>
        </p:txBody>
      </p:sp>
    </p:spTree>
    <p:extLst>
      <p:ext uri="{BB962C8B-B14F-4D97-AF65-F5344CB8AC3E}">
        <p14:creationId xmlns:p14="http://schemas.microsoft.com/office/powerpoint/2010/main" val="5892644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numCol="1">
            <a:noAutofit/>
          </a:bodyPr>
          <a:lstStyle/>
          <a:p>
            <a:pPr marL="0" indent="0">
              <a:buNone/>
            </a:pPr>
            <a:r>
              <a:rPr lang="en-US" sz="2000" dirty="0"/>
              <a:t>The crew member returns to the stage with an AED. She tells you that EMS is on the way. </a:t>
            </a:r>
            <a:endParaRPr lang="en-US" sz="2000" dirty="0" smtClean="0"/>
          </a:p>
          <a:p>
            <a:pPr marL="457200"/>
            <a:r>
              <a:rPr lang="en-US" sz="2000" dirty="0" smtClean="0"/>
              <a:t>How </a:t>
            </a:r>
            <a:r>
              <a:rPr lang="en-US" sz="2000" dirty="0"/>
              <a:t>would you provide </a:t>
            </a:r>
            <a:r>
              <a:rPr lang="en-US" sz="2000" dirty="0" smtClean="0"/>
              <a:t>care?</a:t>
            </a:r>
          </a:p>
          <a:p>
            <a:pPr marL="457200" lvl="1" indent="0">
              <a:spcAft>
                <a:spcPts val="600"/>
              </a:spcAft>
              <a:buNone/>
            </a:pPr>
            <a:endParaRPr lang="en-US" sz="2200" dirty="0"/>
          </a:p>
        </p:txBody>
      </p:sp>
      <p:sp>
        <p:nvSpPr>
          <p:cNvPr id="2" name="Title 1"/>
          <p:cNvSpPr>
            <a:spLocks noGrp="1"/>
          </p:cNvSpPr>
          <p:nvPr>
            <p:ph type="title"/>
          </p:nvPr>
        </p:nvSpPr>
        <p:spPr/>
        <p:txBody>
          <a:bodyPr>
            <a:normAutofit fontScale="90000"/>
          </a:bodyPr>
          <a:lstStyle/>
          <a:p>
            <a:r>
              <a:rPr lang="en-US" dirty="0" smtClean="0"/>
              <a:t>Arts, Entertainment and Recreation </a:t>
            </a:r>
            <a:br>
              <a:rPr lang="en-US" dirty="0" smtClean="0"/>
            </a:br>
            <a:r>
              <a:rPr lang="en-US" dirty="0" smtClean="0"/>
              <a:t>Scenario 1, Part 2</a:t>
            </a:r>
            <a:endParaRPr lang="en-US" dirty="0"/>
          </a:p>
        </p:txBody>
      </p:sp>
      <p:sp>
        <p:nvSpPr>
          <p:cNvPr id="4" name="Slide Number Placeholder 4"/>
          <p:cNvSpPr>
            <a:spLocks noGrp="1"/>
          </p:cNvSpPr>
          <p:nvPr>
            <p:ph type="sldNum" sz="quarter" idx="4"/>
          </p:nvPr>
        </p:nvSpPr>
        <p:spPr>
          <a:prstGeom prst="rect">
            <a:avLst/>
          </a:prstGeom>
        </p:spPr>
        <p:txBody>
          <a:bodyPr vert="horz" lIns="91440" tIns="45720" rIns="91440" bIns="45720" rtlCol="0" anchor="ctr"/>
          <a:lstStyle>
            <a:lvl1pPr algn="r">
              <a:defRPr sz="1200">
                <a:solidFill>
                  <a:schemeClr val="tx1">
                    <a:tint val="75000"/>
                  </a:schemeClr>
                </a:solidFill>
              </a:defRPr>
            </a:lvl1pPr>
          </a:lstStyle>
          <a:p>
            <a:fld id="{3A1B6897-E687-3C40-B57E-83B9FB4A1DCE}" type="slidenum">
              <a:rPr lang="en-US" smtClean="0"/>
              <a:t>6</a:t>
            </a:fld>
            <a:endParaRPr lang="en-US" dirty="0"/>
          </a:p>
        </p:txBody>
      </p:sp>
    </p:spTree>
    <p:extLst>
      <p:ext uri="{BB962C8B-B14F-4D97-AF65-F5344CB8AC3E}">
        <p14:creationId xmlns:p14="http://schemas.microsoft.com/office/powerpoint/2010/main" val="1145832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5"/>
          <p:cNvSpPr>
            <a:spLocks noGrp="1"/>
          </p:cNvSpPr>
          <p:nvPr>
            <p:ph type="title"/>
          </p:nvPr>
        </p:nvSpPr>
        <p:spPr/>
        <p:txBody>
          <a:bodyPr>
            <a:normAutofit fontScale="90000"/>
          </a:bodyPr>
          <a:lstStyle/>
          <a:p>
            <a:r>
              <a:rPr lang="en-US" dirty="0"/>
              <a:t>Arts, Entertainment and Recreation </a:t>
            </a:r>
            <a:br>
              <a:rPr lang="en-US" dirty="0"/>
            </a:br>
            <a:r>
              <a:rPr lang="en-US" dirty="0"/>
              <a:t>Scenario </a:t>
            </a:r>
            <a:r>
              <a:rPr lang="en-US" dirty="0" smtClean="0"/>
              <a:t>1, Part 2 </a:t>
            </a:r>
            <a:r>
              <a:rPr lang="en-US" b="1" dirty="0" smtClean="0"/>
              <a:t>Answer </a:t>
            </a:r>
            <a:r>
              <a:rPr lang="en-US" sz="1600" i="1" dirty="0" smtClean="0"/>
              <a:t>Continues on next page</a:t>
            </a:r>
            <a:endParaRPr lang="en-US" sz="1600" i="1" dirty="0"/>
          </a:p>
        </p:txBody>
      </p:sp>
      <p:sp>
        <p:nvSpPr>
          <p:cNvPr id="4" name="Slide Number Placeholder 4"/>
          <p:cNvSpPr>
            <a:spLocks noGrp="1"/>
          </p:cNvSpPr>
          <p:nvPr>
            <p:ph type="sldNum" sz="quarter" idx="4"/>
          </p:nvPr>
        </p:nvSpPr>
        <p:spPr>
          <a:prstGeom prst="rect">
            <a:avLst/>
          </a:prstGeom>
        </p:spPr>
        <p:txBody>
          <a:bodyPr vert="horz" lIns="91440" tIns="45720" rIns="91440" bIns="45720" rtlCol="0" anchor="ctr"/>
          <a:lstStyle>
            <a:lvl1pPr algn="r">
              <a:defRPr sz="1200">
                <a:solidFill>
                  <a:schemeClr val="tx1">
                    <a:tint val="75000"/>
                  </a:schemeClr>
                </a:solidFill>
              </a:defRPr>
            </a:lvl1pPr>
          </a:lstStyle>
          <a:p>
            <a:fld id="{3A1B6897-E687-3C40-B57E-83B9FB4A1DCE}" type="slidenum">
              <a:rPr lang="en-US" smtClean="0"/>
              <a:t>7</a:t>
            </a:fld>
            <a:endParaRPr lang="en-US" dirty="0"/>
          </a:p>
        </p:txBody>
      </p:sp>
      <p:sp>
        <p:nvSpPr>
          <p:cNvPr id="6" name="Content Placeholder 2"/>
          <p:cNvSpPr txBox="1">
            <a:spLocks/>
          </p:cNvSpPr>
          <p:nvPr/>
        </p:nvSpPr>
        <p:spPr>
          <a:xfrm>
            <a:off x="855032" y="1814548"/>
            <a:ext cx="7633648" cy="3024948"/>
          </a:xfrm>
          <a:prstGeom prst="rect">
            <a:avLst/>
          </a:prstGeom>
        </p:spPr>
        <p:txBody>
          <a:bodyPr vert="horz" lIns="91440" tIns="45720" rIns="91440" bIns="45720" rtlCol="0">
            <a:noAutofit/>
          </a:bodyPr>
          <a:lstStyle>
            <a:lvl1pPr marL="514350" indent="-514350" algn="l" defTabSz="457200" rtl="0" eaLnBrk="1" latinLnBrk="0" hangingPunct="1">
              <a:spcBef>
                <a:spcPts val="0"/>
              </a:spcBef>
              <a:spcAft>
                <a:spcPts val="600"/>
              </a:spcAft>
              <a:buFont typeface="+mj-lt"/>
              <a:buAutoNum type="arabicPeriod"/>
              <a:defRPr sz="2800" kern="1200">
                <a:solidFill>
                  <a:schemeClr val="tx1">
                    <a:lumMod val="65000"/>
                    <a:lumOff val="35000"/>
                  </a:schemeClr>
                </a:solidFill>
                <a:latin typeface="+mn-lt"/>
                <a:ea typeface="+mn-ea"/>
                <a:cs typeface="+mn-cs"/>
              </a:defRPr>
            </a:lvl1pPr>
            <a:lvl2pPr marL="914400" indent="-457200" algn="l" defTabSz="457200" rtl="0" eaLnBrk="1" latinLnBrk="0" hangingPunct="1">
              <a:spcBef>
                <a:spcPts val="0"/>
              </a:spcBef>
              <a:spcAft>
                <a:spcPts val="600"/>
              </a:spcAft>
              <a:buFont typeface="+mj-lt"/>
              <a:buAutoNum type="arabicPeriod"/>
              <a:defRPr sz="2400" kern="1200">
                <a:solidFill>
                  <a:schemeClr val="tx1">
                    <a:lumMod val="65000"/>
                    <a:lumOff val="35000"/>
                  </a:schemeClr>
                </a:solidFill>
                <a:latin typeface="+mn-lt"/>
                <a:ea typeface="+mn-ea"/>
                <a:cs typeface="+mn-cs"/>
              </a:defRPr>
            </a:lvl2pPr>
            <a:lvl3pPr marL="1371600" indent="-457200" algn="l" defTabSz="457200" rtl="0" eaLnBrk="1" latinLnBrk="0" hangingPunct="1">
              <a:spcBef>
                <a:spcPts val="0"/>
              </a:spcBef>
              <a:spcAft>
                <a:spcPts val="600"/>
              </a:spcAft>
              <a:buFont typeface="+mj-lt"/>
              <a:buAutoNum type="arabicPeriod"/>
              <a:defRPr sz="2000" kern="1200">
                <a:solidFill>
                  <a:schemeClr val="tx1">
                    <a:lumMod val="65000"/>
                    <a:lumOff val="35000"/>
                  </a:schemeClr>
                </a:solidFill>
                <a:latin typeface="+mn-lt"/>
                <a:ea typeface="+mn-ea"/>
                <a:cs typeface="+mn-cs"/>
              </a:defRPr>
            </a:lvl3pPr>
            <a:lvl4pPr marL="1714500" indent="-342900" algn="l" defTabSz="457200" rtl="0" eaLnBrk="1" latinLnBrk="0" hangingPunct="1">
              <a:spcBef>
                <a:spcPts val="0"/>
              </a:spcBef>
              <a:spcAft>
                <a:spcPts val="600"/>
              </a:spcAft>
              <a:buFont typeface="+mj-lt"/>
              <a:buAutoNum type="arabicPeriod"/>
              <a:defRPr sz="1800" kern="1200">
                <a:solidFill>
                  <a:schemeClr val="tx1">
                    <a:lumMod val="65000"/>
                    <a:lumOff val="35000"/>
                  </a:schemeClr>
                </a:solidFill>
                <a:latin typeface="+mn-lt"/>
                <a:ea typeface="+mn-ea"/>
                <a:cs typeface="+mn-cs"/>
              </a:defRPr>
            </a:lvl4pPr>
            <a:lvl5pPr marL="2171700" indent="-342900" algn="l" defTabSz="457200" rtl="0" eaLnBrk="1" latinLnBrk="0" hangingPunct="1">
              <a:spcBef>
                <a:spcPts val="0"/>
              </a:spcBef>
              <a:spcAft>
                <a:spcPts val="600"/>
              </a:spcAft>
              <a:buFont typeface="+mj-lt"/>
              <a:buAutoNum type="arabicPeriod"/>
              <a:defRPr sz="1800" kern="1200">
                <a:solidFill>
                  <a:schemeClr val="tx1">
                    <a:lumMod val="65000"/>
                    <a:lumOff val="3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a:r>
              <a:rPr lang="en-US" sz="1800" dirty="0" smtClean="0"/>
              <a:t>How would you provide care?</a:t>
            </a:r>
          </a:p>
          <a:p>
            <a:pPr marL="1031875" lvl="1" indent="-514350">
              <a:buFont typeface="+mj-lt"/>
              <a:buAutoNum type="alphaLcPeriod"/>
            </a:pPr>
            <a:r>
              <a:rPr lang="en-US" sz="1800" dirty="0" smtClean="0"/>
              <a:t>Direct </a:t>
            </a:r>
            <a:r>
              <a:rPr lang="en-US" sz="1800" dirty="0"/>
              <a:t>a crew member to go outside, watch for EMS, and guide them to the victim.</a:t>
            </a:r>
          </a:p>
          <a:p>
            <a:pPr marL="1031875" lvl="1" indent="-514350">
              <a:buFont typeface="+mj-lt"/>
              <a:buAutoNum type="alphaLcPeriod"/>
            </a:pPr>
            <a:r>
              <a:rPr lang="en-US" sz="1800" dirty="0"/>
              <a:t>Place the AED by the victim’s shoulder and turn it on.</a:t>
            </a:r>
          </a:p>
          <a:p>
            <a:pPr marL="1031875" lvl="1" indent="-514350">
              <a:buFont typeface="+mj-lt"/>
              <a:buAutoNum type="alphaLcPeriod"/>
            </a:pPr>
            <a:r>
              <a:rPr lang="en-US" sz="1800" dirty="0"/>
              <a:t>Quickly dry or shave the pad placement area on the chest if necessary.</a:t>
            </a:r>
          </a:p>
          <a:p>
            <a:pPr marL="1031875" lvl="1" indent="-514350">
              <a:buFont typeface="+mj-lt"/>
              <a:buAutoNum type="alphaLcPeriod"/>
            </a:pPr>
            <a:r>
              <a:rPr lang="en-US" sz="1800" dirty="0"/>
              <a:t>Apply the adult pads to the victim’s chest. If needed, plug the cables into the AED</a:t>
            </a:r>
            <a:r>
              <a:rPr lang="en-US" sz="1800" dirty="0" smtClean="0"/>
              <a:t>.</a:t>
            </a:r>
            <a:endParaRPr lang="en-US" sz="1800" dirty="0"/>
          </a:p>
        </p:txBody>
      </p:sp>
    </p:spTree>
    <p:extLst>
      <p:ext uri="{BB962C8B-B14F-4D97-AF65-F5344CB8AC3E}">
        <p14:creationId xmlns:p14="http://schemas.microsoft.com/office/powerpoint/2010/main" val="24605043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5"/>
          <p:cNvSpPr>
            <a:spLocks noGrp="1"/>
          </p:cNvSpPr>
          <p:nvPr>
            <p:ph type="title"/>
          </p:nvPr>
        </p:nvSpPr>
        <p:spPr/>
        <p:txBody>
          <a:bodyPr>
            <a:normAutofit fontScale="90000"/>
          </a:bodyPr>
          <a:lstStyle/>
          <a:p>
            <a:r>
              <a:rPr lang="en-US" dirty="0"/>
              <a:t>Arts, Entertainment and Recreation </a:t>
            </a:r>
            <a:br>
              <a:rPr lang="en-US" dirty="0"/>
            </a:br>
            <a:r>
              <a:rPr lang="en-US" dirty="0"/>
              <a:t>Scenario </a:t>
            </a:r>
            <a:r>
              <a:rPr lang="en-US" dirty="0" smtClean="0"/>
              <a:t>1, Part 2 </a:t>
            </a:r>
            <a:r>
              <a:rPr lang="en-US" b="1" dirty="0" smtClean="0"/>
              <a:t>Answer</a:t>
            </a:r>
            <a:r>
              <a:rPr lang="en-US" i="1" dirty="0" smtClean="0"/>
              <a:t> </a:t>
            </a:r>
            <a:r>
              <a:rPr lang="en-US" sz="1600" i="1" dirty="0" smtClean="0"/>
              <a:t>Continued</a:t>
            </a:r>
            <a:endParaRPr lang="en-US" i="1" dirty="0"/>
          </a:p>
        </p:txBody>
      </p:sp>
      <p:sp>
        <p:nvSpPr>
          <p:cNvPr id="4" name="Slide Number Placeholder 4"/>
          <p:cNvSpPr>
            <a:spLocks noGrp="1"/>
          </p:cNvSpPr>
          <p:nvPr>
            <p:ph type="sldNum" sz="quarter" idx="4"/>
          </p:nvPr>
        </p:nvSpPr>
        <p:spPr>
          <a:prstGeom prst="rect">
            <a:avLst/>
          </a:prstGeom>
        </p:spPr>
        <p:txBody>
          <a:bodyPr vert="horz" lIns="91440" tIns="45720" rIns="91440" bIns="45720" rtlCol="0" anchor="ctr"/>
          <a:lstStyle>
            <a:lvl1pPr algn="r">
              <a:defRPr sz="1200">
                <a:solidFill>
                  <a:schemeClr val="tx1">
                    <a:tint val="75000"/>
                  </a:schemeClr>
                </a:solidFill>
              </a:defRPr>
            </a:lvl1pPr>
          </a:lstStyle>
          <a:p>
            <a:fld id="{3A1B6897-E687-3C40-B57E-83B9FB4A1DCE}" type="slidenum">
              <a:rPr lang="en-US" smtClean="0"/>
              <a:t>8</a:t>
            </a:fld>
            <a:endParaRPr lang="en-US" dirty="0"/>
          </a:p>
        </p:txBody>
      </p:sp>
      <p:sp>
        <p:nvSpPr>
          <p:cNvPr id="6" name="Content Placeholder 2"/>
          <p:cNvSpPr txBox="1">
            <a:spLocks/>
          </p:cNvSpPr>
          <p:nvPr/>
        </p:nvSpPr>
        <p:spPr>
          <a:xfrm>
            <a:off x="855032" y="1821372"/>
            <a:ext cx="7633648" cy="3024948"/>
          </a:xfrm>
          <a:prstGeom prst="rect">
            <a:avLst/>
          </a:prstGeom>
        </p:spPr>
        <p:txBody>
          <a:bodyPr vert="horz" lIns="91440" tIns="45720" rIns="91440" bIns="45720" rtlCol="0">
            <a:noAutofit/>
          </a:bodyPr>
          <a:lstStyle>
            <a:lvl1pPr marL="514350" indent="-514350" algn="l" defTabSz="457200" rtl="0" eaLnBrk="1" latinLnBrk="0" hangingPunct="1">
              <a:spcBef>
                <a:spcPts val="0"/>
              </a:spcBef>
              <a:spcAft>
                <a:spcPts val="600"/>
              </a:spcAft>
              <a:buFont typeface="+mj-lt"/>
              <a:buAutoNum type="arabicPeriod"/>
              <a:defRPr sz="2800" kern="1200">
                <a:solidFill>
                  <a:schemeClr val="tx1">
                    <a:lumMod val="65000"/>
                    <a:lumOff val="35000"/>
                  </a:schemeClr>
                </a:solidFill>
                <a:latin typeface="+mn-lt"/>
                <a:ea typeface="+mn-ea"/>
                <a:cs typeface="+mn-cs"/>
              </a:defRPr>
            </a:lvl1pPr>
            <a:lvl2pPr marL="914400" indent="-457200" algn="l" defTabSz="457200" rtl="0" eaLnBrk="1" latinLnBrk="0" hangingPunct="1">
              <a:spcBef>
                <a:spcPts val="0"/>
              </a:spcBef>
              <a:spcAft>
                <a:spcPts val="600"/>
              </a:spcAft>
              <a:buFont typeface="+mj-lt"/>
              <a:buAutoNum type="arabicPeriod"/>
              <a:defRPr sz="2400" kern="1200">
                <a:solidFill>
                  <a:schemeClr val="tx1">
                    <a:lumMod val="65000"/>
                    <a:lumOff val="35000"/>
                  </a:schemeClr>
                </a:solidFill>
                <a:latin typeface="+mn-lt"/>
                <a:ea typeface="+mn-ea"/>
                <a:cs typeface="+mn-cs"/>
              </a:defRPr>
            </a:lvl2pPr>
            <a:lvl3pPr marL="1371600" indent="-457200" algn="l" defTabSz="457200" rtl="0" eaLnBrk="1" latinLnBrk="0" hangingPunct="1">
              <a:spcBef>
                <a:spcPts val="0"/>
              </a:spcBef>
              <a:spcAft>
                <a:spcPts val="600"/>
              </a:spcAft>
              <a:buFont typeface="+mj-lt"/>
              <a:buAutoNum type="arabicPeriod"/>
              <a:defRPr sz="2000" kern="1200">
                <a:solidFill>
                  <a:schemeClr val="tx1">
                    <a:lumMod val="65000"/>
                    <a:lumOff val="35000"/>
                  </a:schemeClr>
                </a:solidFill>
                <a:latin typeface="+mn-lt"/>
                <a:ea typeface="+mn-ea"/>
                <a:cs typeface="+mn-cs"/>
              </a:defRPr>
            </a:lvl3pPr>
            <a:lvl4pPr marL="1714500" indent="-342900" algn="l" defTabSz="457200" rtl="0" eaLnBrk="1" latinLnBrk="0" hangingPunct="1">
              <a:spcBef>
                <a:spcPts val="0"/>
              </a:spcBef>
              <a:spcAft>
                <a:spcPts val="600"/>
              </a:spcAft>
              <a:buFont typeface="+mj-lt"/>
              <a:buAutoNum type="arabicPeriod"/>
              <a:defRPr sz="1800" kern="1200">
                <a:solidFill>
                  <a:schemeClr val="tx1">
                    <a:lumMod val="65000"/>
                    <a:lumOff val="35000"/>
                  </a:schemeClr>
                </a:solidFill>
                <a:latin typeface="+mn-lt"/>
                <a:ea typeface="+mn-ea"/>
                <a:cs typeface="+mn-cs"/>
              </a:defRPr>
            </a:lvl4pPr>
            <a:lvl5pPr marL="2171700" indent="-342900" algn="l" defTabSz="457200" rtl="0" eaLnBrk="1" latinLnBrk="0" hangingPunct="1">
              <a:spcBef>
                <a:spcPts val="0"/>
              </a:spcBef>
              <a:spcAft>
                <a:spcPts val="600"/>
              </a:spcAft>
              <a:buFont typeface="+mj-lt"/>
              <a:buAutoNum type="arabicPeriod"/>
              <a:defRPr sz="1800" kern="1200">
                <a:solidFill>
                  <a:schemeClr val="tx1">
                    <a:lumMod val="65000"/>
                    <a:lumOff val="3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031875" lvl="1" indent="-514350">
              <a:buFont typeface="+mj-lt"/>
              <a:buAutoNum type="alphaLcPeriod" startAt="5"/>
            </a:pPr>
            <a:r>
              <a:rPr lang="en-US" sz="1800" dirty="0"/>
              <a:t>Stay clear during rhythm analysis. </a:t>
            </a:r>
          </a:p>
          <a:p>
            <a:pPr marL="1031875" lvl="1" indent="-514350">
              <a:buFont typeface="+mj-lt"/>
              <a:buAutoNum type="alphaLcPeriod" startAt="5"/>
            </a:pPr>
            <a:r>
              <a:rPr lang="en-US" sz="1800" dirty="0" smtClean="0"/>
              <a:t>Follow </a:t>
            </a:r>
            <a:r>
              <a:rPr lang="en-US" sz="1800" dirty="0"/>
              <a:t>the prompts to take one of three actions: press the shock button; stay clear while the AED automatically delivers a shock; do not shock but immediately give CPR.</a:t>
            </a:r>
          </a:p>
          <a:p>
            <a:pPr marL="1031875" lvl="1" indent="-514350">
              <a:buFont typeface="+mj-lt"/>
              <a:buAutoNum type="alphaLcPeriod" startAt="5"/>
            </a:pPr>
            <a:r>
              <a:rPr lang="en-US" sz="1800" dirty="0"/>
              <a:t>Stand clear when the AED prompts to analyze the rhythm again after 5 cycles of CPR (about 2 minutes).</a:t>
            </a:r>
          </a:p>
          <a:p>
            <a:pPr marL="1031875" lvl="1" indent="-514350">
              <a:buFont typeface="+mj-lt"/>
              <a:buAutoNum type="alphaLcPeriod" startAt="5"/>
            </a:pPr>
            <a:r>
              <a:rPr lang="en-US" sz="1800" dirty="0"/>
              <a:t>Continue steps </a:t>
            </a:r>
            <a:r>
              <a:rPr lang="en-US" sz="1800" dirty="0" smtClean="0"/>
              <a:t>e</a:t>
            </a:r>
            <a:r>
              <a:rPr lang="en-US" sz="1800" dirty="0"/>
              <a:t>.</a:t>
            </a:r>
            <a:r>
              <a:rPr lang="en-US" sz="1800" dirty="0" smtClean="0"/>
              <a:t>, f</a:t>
            </a:r>
            <a:r>
              <a:rPr lang="en-US" sz="1800" dirty="0"/>
              <a:t>.</a:t>
            </a:r>
            <a:r>
              <a:rPr lang="en-US" sz="1800" dirty="0" smtClean="0"/>
              <a:t>, </a:t>
            </a:r>
            <a:r>
              <a:rPr lang="en-US" sz="1800" dirty="0"/>
              <a:t>and </a:t>
            </a:r>
            <a:r>
              <a:rPr lang="en-US" sz="1800" dirty="0" smtClean="0"/>
              <a:t>g. </a:t>
            </a:r>
            <a:r>
              <a:rPr lang="en-US" sz="1800" dirty="0"/>
              <a:t>until the victim begins to breathe on his own or until EMS arrives and takes over.</a:t>
            </a:r>
          </a:p>
        </p:txBody>
      </p:sp>
    </p:spTree>
    <p:extLst>
      <p:ext uri="{BB962C8B-B14F-4D97-AF65-F5344CB8AC3E}">
        <p14:creationId xmlns:p14="http://schemas.microsoft.com/office/powerpoint/2010/main" val="34316489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numCol="1">
            <a:noAutofit/>
          </a:bodyPr>
          <a:lstStyle/>
          <a:p>
            <a:pPr marL="0" indent="0">
              <a:lnSpc>
                <a:spcPct val="120000"/>
              </a:lnSpc>
              <a:buNone/>
            </a:pPr>
            <a:r>
              <a:rPr lang="en-US" sz="1600" dirty="0"/>
              <a:t>Your sister-in-law is in a bind. Her twins had their tonsils removed earlier in the day and must stay in the hospital overnight. Your sister-in-law wants to stay overnight with them but she needs babysitting coverage for her two youngest children for a few hours, as her teenage babysitter needs to go home before dinner. Your brother (her husband) should have returned earlier today from a business trip but his flight was cancelled and he is waiting for the next flight. You agree to watch your 6-month-old nephew and 3-year-old niece until your brother returns home</a:t>
            </a:r>
            <a:r>
              <a:rPr lang="en-US" sz="1600" dirty="0" smtClean="0"/>
              <a:t>.</a:t>
            </a:r>
            <a:endParaRPr lang="en-US" sz="1600" dirty="0"/>
          </a:p>
        </p:txBody>
      </p:sp>
      <p:sp>
        <p:nvSpPr>
          <p:cNvPr id="2" name="Title 1"/>
          <p:cNvSpPr>
            <a:spLocks noGrp="1"/>
          </p:cNvSpPr>
          <p:nvPr>
            <p:ph type="title"/>
          </p:nvPr>
        </p:nvSpPr>
        <p:spPr/>
        <p:txBody>
          <a:bodyPr>
            <a:noAutofit/>
          </a:bodyPr>
          <a:lstStyle/>
          <a:p>
            <a:r>
              <a:rPr lang="en-US" sz="2500" dirty="0" smtClean="0"/>
              <a:t>Arts, Entertainment and Recreation </a:t>
            </a:r>
            <a:br>
              <a:rPr lang="en-US" sz="2500" dirty="0" smtClean="0"/>
            </a:br>
            <a:r>
              <a:rPr lang="en-US" sz="2500" dirty="0" smtClean="0"/>
              <a:t>Scenario 2 </a:t>
            </a:r>
            <a:r>
              <a:rPr lang="en-US" sz="1600" i="1" dirty="0" smtClean="0"/>
              <a:t>Continues </a:t>
            </a:r>
            <a:r>
              <a:rPr lang="en-US" sz="1600" i="1" dirty="0"/>
              <a:t>on next page</a:t>
            </a:r>
            <a:endParaRPr lang="en-US" dirty="0"/>
          </a:p>
        </p:txBody>
      </p:sp>
      <p:sp>
        <p:nvSpPr>
          <p:cNvPr id="4" name="Slide Number Placeholder 4"/>
          <p:cNvSpPr>
            <a:spLocks noGrp="1"/>
          </p:cNvSpPr>
          <p:nvPr>
            <p:ph type="sldNum" sz="quarter" idx="4"/>
          </p:nvPr>
        </p:nvSpPr>
        <p:spPr>
          <a:prstGeom prst="rect">
            <a:avLst/>
          </a:prstGeom>
        </p:spPr>
        <p:txBody>
          <a:bodyPr vert="horz" lIns="91440" tIns="45720" rIns="91440" bIns="45720" rtlCol="0" anchor="ctr"/>
          <a:lstStyle>
            <a:lvl1pPr algn="r">
              <a:defRPr sz="1200">
                <a:solidFill>
                  <a:schemeClr val="tx1">
                    <a:tint val="75000"/>
                  </a:schemeClr>
                </a:solidFill>
              </a:defRPr>
            </a:lvl1pPr>
          </a:lstStyle>
          <a:p>
            <a:fld id="{3A1B6897-E687-3C40-B57E-83B9FB4A1DCE}" type="slidenum">
              <a:rPr lang="en-US" smtClean="0"/>
              <a:t>9</a:t>
            </a:fld>
            <a:endParaRPr lang="en-US" dirty="0"/>
          </a:p>
        </p:txBody>
      </p:sp>
    </p:spTree>
    <p:extLst>
      <p:ext uri="{BB962C8B-B14F-4D97-AF65-F5344CB8AC3E}">
        <p14:creationId xmlns:p14="http://schemas.microsoft.com/office/powerpoint/2010/main" val="353050565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1027</TotalTime>
  <Words>4019</Words>
  <Application>Microsoft Office PowerPoint</Application>
  <PresentationFormat>On-screen Show (16:9)</PresentationFormat>
  <Paragraphs>286</Paragraphs>
  <Slides>46</Slides>
  <Notes>0</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Office Theme</vt:lpstr>
      <vt:lpstr>CPR and AED Scenarios</vt:lpstr>
      <vt:lpstr>PowerPoint Presentation</vt:lpstr>
      <vt:lpstr>Arts, Entertainment and Recreation  Scenario 1</vt:lpstr>
      <vt:lpstr>Arts, Entertainment and Recreation  Scenario 1 Answer</vt:lpstr>
      <vt:lpstr>Arts, Entertainment and Recreation  Scenario 1 Answer</vt:lpstr>
      <vt:lpstr>Arts, Entertainment and Recreation  Scenario 1, Part 2</vt:lpstr>
      <vt:lpstr>Arts, Entertainment and Recreation  Scenario 1, Part 2 Answer Continues on next page</vt:lpstr>
      <vt:lpstr>Arts, Entertainment and Recreation  Scenario 1, Part 2 Answer Continued</vt:lpstr>
      <vt:lpstr>Arts, Entertainment and Recreation  Scenario 2 Continues on next page</vt:lpstr>
      <vt:lpstr>Arts, Entertainment and Recreation  Scenario 2</vt:lpstr>
      <vt:lpstr>Arts, Entertainment and Recreation  Scenario 2 Answer</vt:lpstr>
      <vt:lpstr>Arts, Entertainment and Recreation  Scenario 2 Answer</vt:lpstr>
      <vt:lpstr>Construction Scenario 1</vt:lpstr>
      <vt:lpstr>Construction Scenario 1 Answer</vt:lpstr>
      <vt:lpstr>Construction Scenario 1 Answer</vt:lpstr>
      <vt:lpstr>Manufacturing Scenario 1 Continues on next page</vt:lpstr>
      <vt:lpstr>Manufacturing Scenario 1</vt:lpstr>
      <vt:lpstr>Manufacturing Scenario 1 Answer</vt:lpstr>
      <vt:lpstr>Manufacturing Scenario 1 Answer</vt:lpstr>
      <vt:lpstr>Transportation and Warehousing Scenario 1 Continues on next page</vt:lpstr>
      <vt:lpstr>Transportation and Warehousing Scenario 1</vt:lpstr>
      <vt:lpstr>Transportation and Warehousing Scenario 1 Answer</vt:lpstr>
      <vt:lpstr>Transportation and Warehousing Scenario 1 Answer</vt:lpstr>
      <vt:lpstr>Electrical Utility Scenario 1 Continues on next page</vt:lpstr>
      <vt:lpstr>Electrical Utility Scenario 1</vt:lpstr>
      <vt:lpstr>Electrical Utility Scenario 1 Answer</vt:lpstr>
      <vt:lpstr>Electrical Utility Scenario 1 Answer</vt:lpstr>
      <vt:lpstr>Electrical Utility Scenario 2</vt:lpstr>
      <vt:lpstr>Electrical Utility Scenario 2 Answer</vt:lpstr>
      <vt:lpstr>Electrical Utility  Scenario 2 Answer</vt:lpstr>
      <vt:lpstr>Electrical Utility Scenario 2, Part 2</vt:lpstr>
      <vt:lpstr>Electrical Utility  Scenario 2, Part 2 Answer</vt:lpstr>
      <vt:lpstr>Electrical Utility Scenario 3</vt:lpstr>
      <vt:lpstr>Electrical Utility Scenario 3 Answer</vt:lpstr>
      <vt:lpstr>Electrical Utility  Scenario 3 Answer</vt:lpstr>
      <vt:lpstr>Electrical Utility Scenario 3, Part 2</vt:lpstr>
      <vt:lpstr>Electrical Utility  Scenario 3, Part 2 Answer</vt:lpstr>
      <vt:lpstr>Wholesale Trade Scenario 1</vt:lpstr>
      <vt:lpstr>Wholesale Trade Scenario 1 Answer</vt:lpstr>
      <vt:lpstr>Wholesale Trade Scenario 1 Answer</vt:lpstr>
      <vt:lpstr>Wholesale Trade Scenario 1, Part 2</vt:lpstr>
      <vt:lpstr>Wholesale Trade Scenario 1, Part 2 Answer</vt:lpstr>
      <vt:lpstr>Wholesale Trade Scenario 2 Continues on next page</vt:lpstr>
      <vt:lpstr>Wholesale Trade Scenario 2</vt:lpstr>
      <vt:lpstr>Wholesale Trade Scenario 2 Answer</vt:lpstr>
      <vt:lpstr>Wholesale Trade Scenario 2 Answer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Kate</dc:creator>
  <cp:lastModifiedBy>Jeannie Renn</cp:lastModifiedBy>
  <cp:revision>122</cp:revision>
  <dcterms:created xsi:type="dcterms:W3CDTF">2015-09-29T20:11:09Z</dcterms:created>
  <dcterms:modified xsi:type="dcterms:W3CDTF">2016-02-16T23:06:15Z</dcterms:modified>
</cp:coreProperties>
</file>